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8" r:id="rId2"/>
    <p:sldId id="337" r:id="rId3"/>
    <p:sldId id="331" r:id="rId4"/>
    <p:sldId id="329" r:id="rId5"/>
    <p:sldId id="330" r:id="rId6"/>
    <p:sldId id="321" r:id="rId7"/>
    <p:sldId id="342" r:id="rId8"/>
    <p:sldId id="343" r:id="rId9"/>
    <p:sldId id="344" r:id="rId10"/>
    <p:sldId id="345" r:id="rId11"/>
    <p:sldId id="346" r:id="rId12"/>
    <p:sldId id="359" r:id="rId13"/>
    <p:sldId id="360" r:id="rId14"/>
    <p:sldId id="361" r:id="rId15"/>
    <p:sldId id="362" r:id="rId16"/>
    <p:sldId id="363" r:id="rId17"/>
    <p:sldId id="364" r:id="rId18"/>
    <p:sldId id="365" r:id="rId19"/>
    <p:sldId id="367" r:id="rId20"/>
    <p:sldId id="347" r:id="rId21"/>
    <p:sldId id="339" r:id="rId22"/>
    <p:sldId id="348" r:id="rId23"/>
    <p:sldId id="349" r:id="rId24"/>
    <p:sldId id="341" r:id="rId25"/>
    <p:sldId id="352" r:id="rId26"/>
    <p:sldId id="353" r:id="rId27"/>
    <p:sldId id="354" r:id="rId28"/>
    <p:sldId id="355" r:id="rId29"/>
    <p:sldId id="357" r:id="rId30"/>
    <p:sldId id="324" r:id="rId31"/>
    <p:sldId id="322" r:id="rId32"/>
    <p:sldId id="325" r:id="rId33"/>
    <p:sldId id="366" r:id="rId34"/>
    <p:sldId id="323" r:id="rId35"/>
    <p:sldId id="328" r:id="rId36"/>
    <p:sldId id="327" r:id="rId37"/>
    <p:sldId id="333" r:id="rId38"/>
    <p:sldId id="332" r:id="rId39"/>
    <p:sldId id="334" r:id="rId40"/>
    <p:sldId id="335" r:id="rId41"/>
    <p:sldId id="336" r:id="rId42"/>
  </p:sldIdLst>
  <p:sldSz cx="10287000" cy="6858000" type="35mm"/>
  <p:notesSz cx="7099300" cy="102346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3E305"/>
    <a:srgbClr val="B9F806"/>
    <a:srgbClr val="CCFC02"/>
    <a:srgbClr val="969696"/>
    <a:srgbClr val="C0C0C0"/>
    <a:srgbClr val="99FF99"/>
    <a:srgbClr val="66FF99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468" y="69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-1248"/>
    </p:cViewPr>
  </p:sorterViewPr>
  <p:notesViewPr>
    <p:cSldViewPr snapToGrid="0">
      <p:cViewPr>
        <p:scale>
          <a:sx n="100" d="100"/>
          <a:sy n="100" d="100"/>
        </p:scale>
        <p:origin x="-864" y="2328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160713" y="9750425"/>
            <a:ext cx="776287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138" tIns="44450" rIns="84138" bIns="44450">
            <a:spAutoFit/>
          </a:bodyPr>
          <a:lstStyle/>
          <a:p>
            <a:pPr defTabSz="849313">
              <a:lnSpc>
                <a:spcPct val="90000"/>
              </a:lnSpc>
            </a:pPr>
            <a:r>
              <a:rPr lang="en-US" sz="1200">
                <a:latin typeface="Arial" charset="0"/>
              </a:rPr>
              <a:t>Page </a:t>
            </a:r>
            <a:fld id="{0D669B67-3444-4280-B958-B81D294B200F}" type="slidenum">
              <a:rPr lang="en-US" sz="1200">
                <a:latin typeface="Arial" charset="0"/>
              </a:rPr>
              <a:pPr defTabSz="849313">
                <a:lnSpc>
                  <a:spcPct val="90000"/>
                </a:lnSpc>
              </a:pPr>
              <a:t>‹#›</a:t>
            </a:fld>
            <a:endParaRPr lang="en-US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8272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160713" y="9750425"/>
            <a:ext cx="776287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138" tIns="44450" rIns="84138" bIns="44450">
            <a:spAutoFit/>
          </a:bodyPr>
          <a:lstStyle/>
          <a:p>
            <a:pPr defTabSz="849313">
              <a:lnSpc>
                <a:spcPct val="90000"/>
              </a:lnSpc>
            </a:pPr>
            <a:r>
              <a:rPr lang="en-US" sz="1200">
                <a:latin typeface="Arial" charset="0"/>
              </a:rPr>
              <a:t>Page </a:t>
            </a:r>
            <a:fld id="{CD8003DF-C376-4B68-AE16-BC36643E4C06}" type="slidenum">
              <a:rPr lang="en-US" sz="1200">
                <a:latin typeface="Arial" charset="0"/>
              </a:rPr>
              <a:pPr defTabSz="849313">
                <a:lnSpc>
                  <a:spcPct val="90000"/>
                </a:lnSpc>
              </a:pPr>
              <a:t>‹#›</a:t>
            </a:fld>
            <a:endParaRPr lang="en-US" sz="1200">
              <a:latin typeface="Arial" charset="0"/>
            </a:endParaRPr>
          </a:p>
        </p:txBody>
      </p:sp>
      <p:sp>
        <p:nvSpPr>
          <p:cNvPr id="4403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1038" y="774700"/>
            <a:ext cx="5737225" cy="3824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2513"/>
            <a:ext cx="5203825" cy="4603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88900" tIns="44450" rIns="88900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4780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9535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46088" algn="l" defTabSz="89535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95350" algn="l" defTabSz="89535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41438" algn="l" defTabSz="89535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787525" algn="l" defTabSz="89535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/>
              <a:t>Ladies &amp; gentleman</a:t>
            </a:r>
          </a:p>
          <a:p>
            <a:r>
              <a:rPr lang="en-US" smtClean="0"/>
              <a:t>The title of my talk is :</a:t>
            </a:r>
          </a:p>
          <a:p>
            <a:endParaRPr lang="en-US" smtClean="0"/>
          </a:p>
          <a:p>
            <a:r>
              <a:rPr lang="en-US" smtClean="0"/>
              <a:t>This work was done in collaboration with Volker Blanz</a:t>
            </a:r>
          </a:p>
          <a:p>
            <a:r>
              <a:rPr lang="en-US" smtClean="0"/>
              <a:t>and at the MPI bla bla…</a:t>
            </a:r>
          </a:p>
          <a:p>
            <a:r>
              <a:rPr lang="en-US" smtClean="0"/>
              <a:t>The paper summarizes  our work of the last 3 or 4  years on the analysis and synthesis of images of human faces.</a:t>
            </a:r>
          </a:p>
          <a:p>
            <a:r>
              <a:rPr lang="en-US" smtClean="0"/>
              <a:t>For those who had the chance to hear the one hour tutorial given by  Volker on Tuesday, I might not be able to add much new information, However, for all the other I hope  I can change their view on face processing in images.</a:t>
            </a:r>
          </a:p>
          <a:p>
            <a:endParaRPr lang="en-US" smtClean="0"/>
          </a:p>
          <a:p>
            <a:r>
              <a:rPr lang="en-US" smtClean="0"/>
              <a:t>So what are we after?</a:t>
            </a:r>
          </a:p>
        </p:txBody>
      </p:sp>
    </p:spTree>
    <p:extLst>
      <p:ext uri="{BB962C8B-B14F-4D97-AF65-F5344CB8AC3E}">
        <p14:creationId xmlns:p14="http://schemas.microsoft.com/office/powerpoint/2010/main" val="2848197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069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7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72388" y="-63500"/>
            <a:ext cx="2454275" cy="6448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-63500"/>
            <a:ext cx="7215188" cy="6448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74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26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0922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6550" y="873125"/>
            <a:ext cx="4818063" cy="551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07013" y="873125"/>
            <a:ext cx="4819650" cy="551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730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9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984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8547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387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241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-63500"/>
            <a:ext cx="9296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Slide Title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6550" y="873125"/>
            <a:ext cx="9790113" cy="551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Body Text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Fifth Level</a:t>
            </a:r>
          </a:p>
          <a:p>
            <a:pPr lvl="3"/>
            <a:r>
              <a:rPr lang="de-DE" smtClean="0"/>
              <a:t>Fourth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104000"/>
        </a:lnSpc>
        <a:spcBef>
          <a:spcPct val="0"/>
        </a:spcBef>
        <a:spcAft>
          <a:spcPct val="0"/>
        </a:spcAft>
        <a:defRPr sz="37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104000"/>
        </a:lnSpc>
        <a:spcBef>
          <a:spcPct val="0"/>
        </a:spcBef>
        <a:spcAft>
          <a:spcPct val="0"/>
        </a:spcAft>
        <a:defRPr sz="3700">
          <a:solidFill>
            <a:schemeClr val="bg2"/>
          </a:solidFill>
          <a:latin typeface="Century Gothic" pitchFamily="34" charset="0"/>
        </a:defRPr>
      </a:lvl2pPr>
      <a:lvl3pPr algn="l" rtl="0" eaLnBrk="0" fontAlgn="base" hangingPunct="0">
        <a:lnSpc>
          <a:spcPct val="104000"/>
        </a:lnSpc>
        <a:spcBef>
          <a:spcPct val="0"/>
        </a:spcBef>
        <a:spcAft>
          <a:spcPct val="0"/>
        </a:spcAft>
        <a:defRPr sz="3700">
          <a:solidFill>
            <a:schemeClr val="bg2"/>
          </a:solidFill>
          <a:latin typeface="Century Gothic" pitchFamily="34" charset="0"/>
        </a:defRPr>
      </a:lvl3pPr>
      <a:lvl4pPr algn="l" rtl="0" eaLnBrk="0" fontAlgn="base" hangingPunct="0">
        <a:lnSpc>
          <a:spcPct val="104000"/>
        </a:lnSpc>
        <a:spcBef>
          <a:spcPct val="0"/>
        </a:spcBef>
        <a:spcAft>
          <a:spcPct val="0"/>
        </a:spcAft>
        <a:defRPr sz="3700">
          <a:solidFill>
            <a:schemeClr val="bg2"/>
          </a:solidFill>
          <a:latin typeface="Century Gothic" pitchFamily="34" charset="0"/>
        </a:defRPr>
      </a:lvl4pPr>
      <a:lvl5pPr algn="l" rtl="0" eaLnBrk="0" fontAlgn="base" hangingPunct="0">
        <a:lnSpc>
          <a:spcPct val="104000"/>
        </a:lnSpc>
        <a:spcBef>
          <a:spcPct val="0"/>
        </a:spcBef>
        <a:spcAft>
          <a:spcPct val="0"/>
        </a:spcAft>
        <a:defRPr sz="3700">
          <a:solidFill>
            <a:schemeClr val="bg2"/>
          </a:solidFill>
          <a:latin typeface="Century Gothic" pitchFamily="34" charset="0"/>
        </a:defRPr>
      </a:lvl5pPr>
      <a:lvl6pPr marL="457200" algn="l" rtl="0" eaLnBrk="0" fontAlgn="base" hangingPunct="0">
        <a:lnSpc>
          <a:spcPct val="104000"/>
        </a:lnSpc>
        <a:spcBef>
          <a:spcPct val="0"/>
        </a:spcBef>
        <a:spcAft>
          <a:spcPct val="0"/>
        </a:spcAft>
        <a:defRPr sz="3700">
          <a:solidFill>
            <a:schemeClr val="bg2"/>
          </a:solidFill>
          <a:latin typeface="Century Gothic" pitchFamily="34" charset="0"/>
        </a:defRPr>
      </a:lvl6pPr>
      <a:lvl7pPr marL="914400" algn="l" rtl="0" eaLnBrk="0" fontAlgn="base" hangingPunct="0">
        <a:lnSpc>
          <a:spcPct val="104000"/>
        </a:lnSpc>
        <a:spcBef>
          <a:spcPct val="0"/>
        </a:spcBef>
        <a:spcAft>
          <a:spcPct val="0"/>
        </a:spcAft>
        <a:defRPr sz="3700">
          <a:solidFill>
            <a:schemeClr val="bg2"/>
          </a:solidFill>
          <a:latin typeface="Century Gothic" pitchFamily="34" charset="0"/>
        </a:defRPr>
      </a:lvl7pPr>
      <a:lvl8pPr marL="1371600" algn="l" rtl="0" eaLnBrk="0" fontAlgn="base" hangingPunct="0">
        <a:lnSpc>
          <a:spcPct val="104000"/>
        </a:lnSpc>
        <a:spcBef>
          <a:spcPct val="0"/>
        </a:spcBef>
        <a:spcAft>
          <a:spcPct val="0"/>
        </a:spcAft>
        <a:defRPr sz="3700">
          <a:solidFill>
            <a:schemeClr val="bg2"/>
          </a:solidFill>
          <a:latin typeface="Century Gothic" pitchFamily="34" charset="0"/>
        </a:defRPr>
      </a:lvl8pPr>
      <a:lvl9pPr marL="1828800" algn="l" rtl="0" eaLnBrk="0" fontAlgn="base" hangingPunct="0">
        <a:lnSpc>
          <a:spcPct val="104000"/>
        </a:lnSpc>
        <a:spcBef>
          <a:spcPct val="0"/>
        </a:spcBef>
        <a:spcAft>
          <a:spcPct val="0"/>
        </a:spcAft>
        <a:defRPr sz="37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ts val="600"/>
        </a:spcBef>
        <a:spcAft>
          <a:spcPts val="600"/>
        </a:spcAft>
        <a:defRPr sz="3100">
          <a:solidFill>
            <a:schemeClr val="bg2"/>
          </a:solidFill>
          <a:latin typeface="+mn-lt"/>
          <a:ea typeface="+mn-ea"/>
          <a:cs typeface="+mn-cs"/>
        </a:defRPr>
      </a:lvl1pPr>
      <a:lvl2pPr marL="457200" indent="-342900" algn="l" rtl="0" eaLnBrk="0" fontAlgn="base" hangingPunct="0">
        <a:lnSpc>
          <a:spcPct val="110000"/>
        </a:lnSpc>
        <a:spcBef>
          <a:spcPts val="600"/>
        </a:spcBef>
        <a:spcAft>
          <a:spcPts val="600"/>
        </a:spcAft>
        <a:buClr>
          <a:schemeClr val="bg1"/>
        </a:buClr>
        <a:buSzPct val="100000"/>
        <a:buChar char="o"/>
        <a:defRPr sz="26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857250" indent="-285750" algn="l" rtl="0" eaLnBrk="0" fontAlgn="base" hangingPunct="0">
        <a:lnSpc>
          <a:spcPct val="110000"/>
        </a:lnSpc>
        <a:spcBef>
          <a:spcPts val="600"/>
        </a:spcBef>
        <a:spcAft>
          <a:spcPts val="600"/>
        </a:spcAft>
        <a:buClr>
          <a:schemeClr val="bg1"/>
        </a:buClr>
        <a:buSzPct val="100000"/>
        <a:buFont typeface="Wingdings" pitchFamily="2" charset="2"/>
        <a:buChar char="§"/>
        <a:defRPr sz="2600">
          <a:solidFill>
            <a:schemeClr val="bg2"/>
          </a:solidFill>
          <a:latin typeface="+mn-lt"/>
        </a:defRPr>
      </a:lvl3pPr>
      <a:lvl4pPr marL="1371600" indent="-342900" algn="l" rtl="0" eaLnBrk="0" fontAlgn="base" hangingPunct="0">
        <a:lnSpc>
          <a:spcPct val="110000"/>
        </a:lnSpc>
        <a:spcBef>
          <a:spcPts val="600"/>
        </a:spcBef>
        <a:spcAft>
          <a:spcPts val="600"/>
        </a:spcAft>
        <a:buClr>
          <a:schemeClr val="bg1"/>
        </a:buClr>
        <a:buSzPct val="100000"/>
        <a:buFont typeface="Wingdings" pitchFamily="2" charset="2"/>
        <a:buChar char="Ø"/>
        <a:defRPr sz="2600">
          <a:solidFill>
            <a:schemeClr val="bg2"/>
          </a:solidFill>
          <a:latin typeface="+mn-lt"/>
        </a:defRPr>
      </a:lvl4pPr>
      <a:lvl5pPr marL="1828800" indent="-285750" algn="l" rtl="0" eaLnBrk="0" fontAlgn="base" hangingPunct="0">
        <a:lnSpc>
          <a:spcPct val="110000"/>
        </a:lnSpc>
        <a:spcBef>
          <a:spcPts val="4800"/>
        </a:spcBef>
        <a:spcAft>
          <a:spcPts val="4800"/>
        </a:spcAft>
        <a:buClr>
          <a:srgbClr val="60C900"/>
        </a:buClr>
        <a:buSzPct val="100000"/>
        <a:buFont typeface="Book Antiqua" pitchFamily="18" charset="0"/>
        <a:buChar char="³"/>
        <a:defRPr sz="2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286000" indent="-285750" algn="l" rtl="0" eaLnBrk="0" fontAlgn="base" hangingPunct="0">
        <a:lnSpc>
          <a:spcPct val="110000"/>
        </a:lnSpc>
        <a:spcBef>
          <a:spcPts val="4800"/>
        </a:spcBef>
        <a:spcAft>
          <a:spcPts val="4800"/>
        </a:spcAft>
        <a:buClr>
          <a:srgbClr val="60C900"/>
        </a:buClr>
        <a:buSzPct val="100000"/>
        <a:buFont typeface="Book Antiqua" pitchFamily="18" charset="0"/>
        <a:buChar char="³"/>
        <a:defRPr sz="2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743200" indent="-285750" algn="l" rtl="0" eaLnBrk="0" fontAlgn="base" hangingPunct="0">
        <a:lnSpc>
          <a:spcPct val="110000"/>
        </a:lnSpc>
        <a:spcBef>
          <a:spcPts val="4800"/>
        </a:spcBef>
        <a:spcAft>
          <a:spcPts val="4800"/>
        </a:spcAft>
        <a:buClr>
          <a:srgbClr val="60C900"/>
        </a:buClr>
        <a:buSzPct val="100000"/>
        <a:buFont typeface="Book Antiqua" pitchFamily="18" charset="0"/>
        <a:buChar char="³"/>
        <a:defRPr sz="2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200400" indent="-285750" algn="l" rtl="0" eaLnBrk="0" fontAlgn="base" hangingPunct="0">
        <a:lnSpc>
          <a:spcPct val="110000"/>
        </a:lnSpc>
        <a:spcBef>
          <a:spcPts val="4800"/>
        </a:spcBef>
        <a:spcAft>
          <a:spcPts val="4800"/>
        </a:spcAft>
        <a:buClr>
          <a:srgbClr val="60C900"/>
        </a:buClr>
        <a:buSzPct val="100000"/>
        <a:buFont typeface="Book Antiqua" pitchFamily="18" charset="0"/>
        <a:buChar char="³"/>
        <a:defRPr sz="2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657600" indent="-285750" algn="l" rtl="0" eaLnBrk="0" fontAlgn="base" hangingPunct="0">
        <a:lnSpc>
          <a:spcPct val="110000"/>
        </a:lnSpc>
        <a:spcBef>
          <a:spcPts val="4800"/>
        </a:spcBef>
        <a:spcAft>
          <a:spcPts val="4800"/>
        </a:spcAft>
        <a:buClr>
          <a:srgbClr val="60C900"/>
        </a:buClr>
        <a:buSzPct val="100000"/>
        <a:buFont typeface="Book Antiqua" pitchFamily="18" charset="0"/>
        <a:buChar char="³"/>
        <a:defRPr sz="2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C:\Users\vettert\switchdrive\WinLP\Lehre\Vorlesungen\CG\11_Verdeckung2\VirTu.mpg" TargetMode="External"/><Relationship Id="rId1" Type="http://schemas.microsoft.com/office/2007/relationships/media" Target="file:///C:\Users\vettert\switchdrive\WinLP\Lehre\Vorlesungen\CG\11_Verdeckung2\VirTu.mpg" TargetMode="External"/><Relationship Id="rId4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ctrTitle" idx="4294967295"/>
          </p:nvPr>
        </p:nvSpPr>
        <p:spPr>
          <a:xfrm>
            <a:off x="609600" y="2005013"/>
            <a:ext cx="9204325" cy="871537"/>
          </a:xfrm>
        </p:spPr>
        <p:txBody>
          <a:bodyPr/>
          <a:lstStyle/>
          <a:p>
            <a:r>
              <a:rPr lang="de-DE" smtClean="0"/>
              <a:t>Verdeckungsrechnung 2</a:t>
            </a: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4294967295"/>
          </p:nvPr>
        </p:nvSpPr>
        <p:spPr>
          <a:xfrm>
            <a:off x="1801813" y="3181350"/>
            <a:ext cx="7200900" cy="19494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/>
            <a:endParaRPr lang="en-US" smtClean="0"/>
          </a:p>
          <a:p>
            <a:pPr marL="0" indent="0" algn="ctr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Strahl - Szene  -  Schnittpunkt</a:t>
            </a:r>
          </a:p>
        </p:txBody>
      </p:sp>
      <p:sp>
        <p:nvSpPr>
          <p:cNvPr id="216067" name="Rectangle 3"/>
          <p:cNvSpPr>
            <a:spLocks noChangeArrowheads="1"/>
          </p:cNvSpPr>
          <p:nvPr/>
        </p:nvSpPr>
        <p:spPr bwMode="auto">
          <a:xfrm>
            <a:off x="430213" y="1484313"/>
            <a:ext cx="7900987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Intersection FindIntersection ( Ray ray, Scene scene)</a:t>
            </a:r>
          </a:p>
          <a:p>
            <a:pPr algn="l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  {</a:t>
            </a:r>
          </a:p>
          <a:p>
            <a:pPr algn="l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 	min_t = infinity;</a:t>
            </a:r>
          </a:p>
          <a:p>
            <a:pPr algn="l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min_primitive = Null;</a:t>
            </a:r>
          </a:p>
          <a:p>
            <a:pPr algn="l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for each primitive in scene {</a:t>
            </a:r>
          </a:p>
          <a:p>
            <a:pPr algn="l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	t = Intersect(ray, primitive);</a:t>
            </a:r>
          </a:p>
          <a:p>
            <a:pPr algn="l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	if ( t &lt; min_t ) then {</a:t>
            </a:r>
          </a:p>
          <a:p>
            <a:pPr algn="l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		min_primitive = primitive; </a:t>
            </a:r>
          </a:p>
          <a:p>
            <a:pPr algn="l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		min_t  = t; </a:t>
            </a:r>
          </a:p>
          <a:p>
            <a:pPr algn="l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	  }</a:t>
            </a:r>
          </a:p>
          <a:p>
            <a:pPr algn="l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 }</a:t>
            </a:r>
          </a:p>
          <a:p>
            <a:pPr algn="l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return Intersection(min_t, min_primitive);</a:t>
            </a:r>
          </a:p>
          <a:p>
            <a:pPr algn="l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}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69875" y="803275"/>
            <a:ext cx="965358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 Suche den vordersten Schnittpunkt mit allen Objekten ( Dreiecke )</a:t>
            </a:r>
          </a:p>
        </p:txBody>
      </p:sp>
      <p:grpSp>
        <p:nvGrpSpPr>
          <p:cNvPr id="11269" name="Group 5"/>
          <p:cNvGrpSpPr>
            <a:grpSpLocks/>
          </p:cNvGrpSpPr>
          <p:nvPr/>
        </p:nvGrpSpPr>
        <p:grpSpPr bwMode="auto">
          <a:xfrm>
            <a:off x="5892800" y="2501900"/>
            <a:ext cx="3557588" cy="3614738"/>
            <a:chOff x="3712" y="1576"/>
            <a:chExt cx="2241" cy="2277"/>
          </a:xfrm>
        </p:grpSpPr>
        <p:sp>
          <p:nvSpPr>
            <p:cNvPr id="11277" name="Rectangle 6"/>
            <p:cNvSpPr>
              <a:spLocks noChangeArrowheads="1"/>
            </p:cNvSpPr>
            <p:nvPr/>
          </p:nvSpPr>
          <p:spPr bwMode="auto">
            <a:xfrm>
              <a:off x="3862" y="3136"/>
              <a:ext cx="442" cy="288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1278" name="Oval 7"/>
            <p:cNvSpPr>
              <a:spLocks noChangeArrowheads="1"/>
            </p:cNvSpPr>
            <p:nvPr/>
          </p:nvSpPr>
          <p:spPr bwMode="auto">
            <a:xfrm>
              <a:off x="4350" y="1576"/>
              <a:ext cx="357" cy="357"/>
            </a:xfrm>
            <a:prstGeom prst="ellipse">
              <a:avLst/>
            </a:prstGeom>
            <a:solidFill>
              <a:srgbClr val="B9F806"/>
            </a:solidFill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E</a:t>
              </a:r>
            </a:p>
          </p:txBody>
        </p:sp>
        <p:sp>
          <p:nvSpPr>
            <p:cNvPr id="11279" name="Rectangle 8"/>
            <p:cNvSpPr>
              <a:spLocks noChangeArrowheads="1"/>
            </p:cNvSpPr>
            <p:nvPr/>
          </p:nvSpPr>
          <p:spPr bwMode="auto">
            <a:xfrm rot="-989821">
              <a:off x="5653" y="2604"/>
              <a:ext cx="300" cy="622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folHlink"/>
                  </a:solidFill>
                </a:rPr>
                <a:t>C</a:t>
              </a:r>
            </a:p>
          </p:txBody>
        </p:sp>
        <p:grpSp>
          <p:nvGrpSpPr>
            <p:cNvPr id="11280" name="Group 9"/>
            <p:cNvGrpSpPr>
              <a:grpSpLocks/>
            </p:cNvGrpSpPr>
            <p:nvPr/>
          </p:nvGrpSpPr>
          <p:grpSpPr bwMode="auto">
            <a:xfrm>
              <a:off x="3712" y="1866"/>
              <a:ext cx="572" cy="501"/>
              <a:chOff x="4700" y="2145"/>
              <a:chExt cx="665" cy="589"/>
            </a:xfrm>
          </p:grpSpPr>
          <p:sp>
            <p:nvSpPr>
              <p:cNvPr id="11284" name="Freeform 10"/>
              <p:cNvSpPr>
                <a:spLocks/>
              </p:cNvSpPr>
              <p:nvPr/>
            </p:nvSpPr>
            <p:spPr bwMode="auto">
              <a:xfrm>
                <a:off x="4700" y="2145"/>
                <a:ext cx="665" cy="589"/>
              </a:xfrm>
              <a:custGeom>
                <a:avLst/>
                <a:gdLst>
                  <a:gd name="T0" fmla="*/ 0 w 665"/>
                  <a:gd name="T1" fmla="*/ 0 h 589"/>
                  <a:gd name="T2" fmla="*/ 396 w 665"/>
                  <a:gd name="T3" fmla="*/ 589 h 589"/>
                  <a:gd name="T4" fmla="*/ 665 w 665"/>
                  <a:gd name="T5" fmla="*/ 141 h 589"/>
                  <a:gd name="T6" fmla="*/ 0 w 665"/>
                  <a:gd name="T7" fmla="*/ 0 h 5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5"/>
                  <a:gd name="T13" fmla="*/ 0 h 589"/>
                  <a:gd name="T14" fmla="*/ 665 w 665"/>
                  <a:gd name="T15" fmla="*/ 589 h 5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5" h="589">
                    <a:moveTo>
                      <a:pt x="0" y="0"/>
                    </a:moveTo>
                    <a:lnTo>
                      <a:pt x="396" y="589"/>
                    </a:lnTo>
                    <a:lnTo>
                      <a:pt x="665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12700" cap="flat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1285" name="Text Box 11"/>
              <p:cNvSpPr txBox="1">
                <a:spLocks noChangeArrowheads="1"/>
              </p:cNvSpPr>
              <p:nvPr/>
            </p:nvSpPr>
            <p:spPr bwMode="auto">
              <a:xfrm>
                <a:off x="4939" y="2233"/>
                <a:ext cx="276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de-DE">
                    <a:solidFill>
                      <a:schemeClr val="bg2"/>
                    </a:solidFill>
                  </a:rPr>
                  <a:t>D</a:t>
                </a:r>
              </a:p>
            </p:txBody>
          </p:sp>
        </p:grpSp>
        <p:sp>
          <p:nvSpPr>
            <p:cNvPr id="11281" name="Oval 12"/>
            <p:cNvSpPr>
              <a:spLocks noChangeArrowheads="1"/>
            </p:cNvSpPr>
            <p:nvPr/>
          </p:nvSpPr>
          <p:spPr bwMode="auto">
            <a:xfrm>
              <a:off x="4304" y="3482"/>
              <a:ext cx="371" cy="37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B</a:t>
              </a:r>
            </a:p>
          </p:txBody>
        </p:sp>
        <p:sp>
          <p:nvSpPr>
            <p:cNvPr id="11282" name="Rectangle 13"/>
            <p:cNvSpPr>
              <a:spLocks noChangeArrowheads="1"/>
            </p:cNvSpPr>
            <p:nvPr/>
          </p:nvSpPr>
          <p:spPr bwMode="auto">
            <a:xfrm rot="2705555">
              <a:off x="4759" y="1692"/>
              <a:ext cx="268" cy="628"/>
            </a:xfrm>
            <a:prstGeom prst="rect">
              <a:avLst/>
            </a:prstGeom>
            <a:solidFill>
              <a:srgbClr val="BB2DA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endParaRPr lang="de-DE"/>
            </a:p>
          </p:txBody>
        </p:sp>
        <p:sp>
          <p:nvSpPr>
            <p:cNvPr id="11283" name="Text Box 14"/>
            <p:cNvSpPr txBox="1">
              <a:spLocks noChangeArrowheads="1"/>
            </p:cNvSpPr>
            <p:nvPr/>
          </p:nvSpPr>
          <p:spPr bwMode="auto">
            <a:xfrm>
              <a:off x="4758" y="1882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>
                  <a:solidFill>
                    <a:schemeClr val="bg2"/>
                  </a:solidFill>
                </a:rPr>
                <a:t>F</a:t>
              </a: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4867275" y="2427288"/>
            <a:ext cx="3941763" cy="1747837"/>
            <a:chOff x="3066" y="1529"/>
            <a:chExt cx="2483" cy="1101"/>
          </a:xfrm>
        </p:grpSpPr>
        <p:sp>
          <p:nvSpPr>
            <p:cNvPr id="11275" name="Line 15"/>
            <p:cNvSpPr>
              <a:spLocks noChangeShapeType="1"/>
            </p:cNvSpPr>
            <p:nvPr/>
          </p:nvSpPr>
          <p:spPr bwMode="auto">
            <a:xfrm>
              <a:off x="3072" y="1529"/>
              <a:ext cx="2477" cy="1101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1276" name="Line 16"/>
            <p:cNvSpPr>
              <a:spLocks noChangeShapeType="1"/>
            </p:cNvSpPr>
            <p:nvPr/>
          </p:nvSpPr>
          <p:spPr bwMode="auto">
            <a:xfrm>
              <a:off x="3066" y="1530"/>
              <a:ext cx="864" cy="384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6229350" y="2990850"/>
            <a:ext cx="2689225" cy="1266825"/>
            <a:chOff x="3924" y="1884"/>
            <a:chExt cx="1694" cy="798"/>
          </a:xfrm>
        </p:grpSpPr>
        <p:sp>
          <p:nvSpPr>
            <p:cNvPr id="11272" name="Oval 17"/>
            <p:cNvSpPr>
              <a:spLocks noChangeArrowheads="1"/>
            </p:cNvSpPr>
            <p:nvPr/>
          </p:nvSpPr>
          <p:spPr bwMode="auto">
            <a:xfrm>
              <a:off x="3924" y="1884"/>
              <a:ext cx="56" cy="5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1273" name="Oval 18"/>
            <p:cNvSpPr>
              <a:spLocks noChangeArrowheads="1"/>
            </p:cNvSpPr>
            <p:nvPr/>
          </p:nvSpPr>
          <p:spPr bwMode="auto">
            <a:xfrm>
              <a:off x="4666" y="2223"/>
              <a:ext cx="56" cy="5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1274" name="Oval 19"/>
            <p:cNvSpPr>
              <a:spLocks noChangeArrowheads="1"/>
            </p:cNvSpPr>
            <p:nvPr/>
          </p:nvSpPr>
          <p:spPr bwMode="auto">
            <a:xfrm>
              <a:off x="5562" y="2626"/>
              <a:ext cx="56" cy="5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75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75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75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575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75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575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75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575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2075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3575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5075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6575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8075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7" grpId="0" build="p" autoUpdateAnimBg="0" advAuto="100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Strahl - Szene  -  Schnittpunkt</a:t>
            </a:r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269875" y="955675"/>
            <a:ext cx="937418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Schnittpunkt mit geometrischen Grundbausteinen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Kugel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Dreieck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Gruppen von Bausteinen</a:t>
            </a:r>
          </a:p>
        </p:txBody>
      </p:sp>
      <p:sp>
        <p:nvSpPr>
          <p:cNvPr id="217110" name="Rectangle 22"/>
          <p:cNvSpPr>
            <a:spLocks noChangeArrowheads="1"/>
          </p:cNvSpPr>
          <p:nvPr/>
        </p:nvSpPr>
        <p:spPr bwMode="auto">
          <a:xfrm>
            <a:off x="669925" y="3359150"/>
            <a:ext cx="937418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400">
                <a:solidFill>
                  <a:schemeClr val="bg1"/>
                </a:solidFill>
                <a:latin typeface="Arial" charset="0"/>
              </a:rPr>
              <a:t>&gt;&gt;</a:t>
            </a:r>
            <a:r>
              <a:rPr lang="de-DE" sz="2400">
                <a:solidFill>
                  <a:schemeClr val="bg2"/>
                </a:solidFill>
                <a:latin typeface="Arial" charset="0"/>
              </a:rPr>
              <a:t> Beschleunigungsverfahren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 Hierarchie von Begrenzungsvolumina 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Raumaufteilung</a:t>
            </a:r>
          </a:p>
          <a:p>
            <a:pPr lvl="3" indent="-34290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gleichmäßige Raster</a:t>
            </a:r>
          </a:p>
          <a:p>
            <a:pPr lvl="3" indent="-34290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BSP trees</a:t>
            </a:r>
          </a:p>
          <a:p>
            <a:pPr lvl="3" indent="-34290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Octrees </a:t>
            </a:r>
          </a:p>
          <a:p>
            <a:pPr lvl="3" indent="-34290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endParaRPr lang="de-DE" sz="2000">
              <a:solidFill>
                <a:schemeClr val="bg2"/>
              </a:solidFill>
              <a:latin typeface="Arial" charset="0"/>
            </a:endParaRP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endParaRPr lang="de-DE" sz="2000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11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Schnitt von Strahl mit Kugel</a:t>
            </a:r>
          </a:p>
        </p:txBody>
      </p:sp>
      <p:sp>
        <p:nvSpPr>
          <p:cNvPr id="13315" name="Line 10"/>
          <p:cNvSpPr>
            <a:spLocks noChangeShapeType="1"/>
          </p:cNvSpPr>
          <p:nvPr/>
        </p:nvSpPr>
        <p:spPr bwMode="auto">
          <a:xfrm flipV="1">
            <a:off x="1625600" y="3703638"/>
            <a:ext cx="1685925" cy="80962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1554163" y="3724275"/>
            <a:ext cx="119062" cy="119063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3317" name="Text Box 12"/>
          <p:cNvSpPr txBox="1">
            <a:spLocks noChangeArrowheads="1"/>
          </p:cNvSpPr>
          <p:nvPr/>
        </p:nvSpPr>
        <p:spPr bwMode="auto">
          <a:xfrm>
            <a:off x="1379538" y="3981450"/>
            <a:ext cx="555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bg2"/>
                </a:solidFill>
                <a:latin typeface="Arial" charset="0"/>
              </a:rPr>
              <a:t>P</a:t>
            </a:r>
            <a:r>
              <a:rPr lang="de-DE" baseline="-25000">
                <a:solidFill>
                  <a:schemeClr val="bg2"/>
                </a:solidFill>
                <a:latin typeface="Arial" charset="0"/>
              </a:rPr>
              <a:t>0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616075" y="2946400"/>
            <a:ext cx="6592888" cy="838200"/>
            <a:chOff x="1018" y="1856"/>
            <a:chExt cx="4153" cy="528"/>
          </a:xfrm>
        </p:grpSpPr>
        <p:sp>
          <p:nvSpPr>
            <p:cNvPr id="13329" name="Line 9"/>
            <p:cNvSpPr>
              <a:spLocks noChangeShapeType="1"/>
            </p:cNvSpPr>
            <p:nvPr/>
          </p:nvSpPr>
          <p:spPr bwMode="auto">
            <a:xfrm flipV="1">
              <a:off x="1018" y="2192"/>
              <a:ext cx="4153" cy="19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3330" name="Oval 7"/>
            <p:cNvSpPr>
              <a:spLocks noChangeArrowheads="1"/>
            </p:cNvSpPr>
            <p:nvPr/>
          </p:nvSpPr>
          <p:spPr bwMode="auto">
            <a:xfrm>
              <a:off x="3859" y="2205"/>
              <a:ext cx="75" cy="7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3331" name="Oval 8"/>
            <p:cNvSpPr>
              <a:spLocks noChangeArrowheads="1"/>
            </p:cNvSpPr>
            <p:nvPr/>
          </p:nvSpPr>
          <p:spPr bwMode="auto">
            <a:xfrm>
              <a:off x="4793" y="2161"/>
              <a:ext cx="75" cy="7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3332" name="Text Box 13"/>
            <p:cNvSpPr txBox="1">
              <a:spLocks noChangeArrowheads="1"/>
            </p:cNvSpPr>
            <p:nvPr/>
          </p:nvSpPr>
          <p:spPr bwMode="auto">
            <a:xfrm>
              <a:off x="4816" y="1856"/>
              <a:ext cx="34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>
                  <a:solidFill>
                    <a:schemeClr val="bg2"/>
                  </a:solidFill>
                  <a:latin typeface="Arial" charset="0"/>
                </a:rPr>
                <a:t>P´</a:t>
              </a:r>
              <a:endParaRPr lang="de-DE" baseline="-2500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3333" name="Text Box 14"/>
            <p:cNvSpPr txBox="1">
              <a:spLocks noChangeArrowheads="1"/>
            </p:cNvSpPr>
            <p:nvPr/>
          </p:nvSpPr>
          <p:spPr bwMode="auto">
            <a:xfrm>
              <a:off x="3650" y="1906"/>
              <a:ext cx="26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>
                  <a:solidFill>
                    <a:schemeClr val="bg2"/>
                  </a:solidFill>
                  <a:latin typeface="Arial" charset="0"/>
                </a:rPr>
                <a:t>P</a:t>
              </a:r>
              <a:endParaRPr lang="de-DE" baseline="-25000">
                <a:solidFill>
                  <a:schemeClr val="bg2"/>
                </a:solidFill>
                <a:latin typeface="Arial" charset="0"/>
              </a:endParaRPr>
            </a:p>
          </p:txBody>
        </p:sp>
      </p:grpSp>
      <p:sp>
        <p:nvSpPr>
          <p:cNvPr id="13319" name="Text Box 17"/>
          <p:cNvSpPr txBox="1">
            <a:spLocks noChangeArrowheads="1"/>
          </p:cNvSpPr>
          <p:nvPr/>
        </p:nvSpPr>
        <p:spPr bwMode="auto">
          <a:xfrm>
            <a:off x="728663" y="1293813"/>
            <a:ext cx="2535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400">
                <a:solidFill>
                  <a:schemeClr val="bg2"/>
                </a:solidFill>
                <a:latin typeface="Arial" charset="0"/>
              </a:rPr>
              <a:t>Ray:  P = P</a:t>
            </a:r>
            <a:r>
              <a:rPr lang="de-DE" sz="2400" baseline="-25000">
                <a:solidFill>
                  <a:schemeClr val="bg2"/>
                </a:solidFill>
                <a:latin typeface="Arial" charset="0"/>
              </a:rPr>
              <a:t>0 </a:t>
            </a:r>
            <a:r>
              <a:rPr lang="de-DE" sz="2400">
                <a:solidFill>
                  <a:schemeClr val="bg2"/>
                </a:solidFill>
                <a:latin typeface="Arial" charset="0"/>
              </a:rPr>
              <a:t>+ t V</a:t>
            </a:r>
          </a:p>
        </p:txBody>
      </p:sp>
      <p:sp>
        <p:nvSpPr>
          <p:cNvPr id="13320" name="Text Box 18"/>
          <p:cNvSpPr txBox="1">
            <a:spLocks noChangeArrowheads="1"/>
          </p:cNvSpPr>
          <p:nvPr/>
        </p:nvSpPr>
        <p:spPr bwMode="auto">
          <a:xfrm>
            <a:off x="2314575" y="3255963"/>
            <a:ext cx="420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bg2"/>
                </a:solidFill>
                <a:latin typeface="Arial" charset="0"/>
              </a:rPr>
              <a:t>V</a:t>
            </a:r>
            <a:endParaRPr lang="de-DE" baseline="-25000">
              <a:solidFill>
                <a:schemeClr val="bg2"/>
              </a:solidFill>
              <a:latin typeface="Arial" charset="0"/>
            </a:endParaRP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741363" y="1993900"/>
            <a:ext cx="7234237" cy="3275013"/>
            <a:chOff x="467" y="1256"/>
            <a:chExt cx="4557" cy="2063"/>
          </a:xfrm>
        </p:grpSpPr>
        <p:grpSp>
          <p:nvGrpSpPr>
            <p:cNvPr id="13322" name="Group 21"/>
            <p:cNvGrpSpPr>
              <a:grpSpLocks/>
            </p:cNvGrpSpPr>
            <p:nvPr/>
          </p:nvGrpSpPr>
          <p:grpSpPr bwMode="auto">
            <a:xfrm>
              <a:off x="3731" y="2026"/>
              <a:ext cx="1293" cy="1293"/>
              <a:chOff x="3731" y="2026"/>
              <a:chExt cx="1293" cy="1293"/>
            </a:xfrm>
          </p:grpSpPr>
          <p:sp>
            <p:nvSpPr>
              <p:cNvPr id="13324" name="Line 11"/>
              <p:cNvSpPr>
                <a:spLocks noChangeShapeType="1"/>
              </p:cNvSpPr>
              <p:nvPr/>
            </p:nvSpPr>
            <p:spPr bwMode="auto">
              <a:xfrm>
                <a:off x="3898" y="2251"/>
                <a:ext cx="486" cy="4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3325" name="Oval 3"/>
              <p:cNvSpPr>
                <a:spLocks noChangeArrowheads="1"/>
              </p:cNvSpPr>
              <p:nvPr/>
            </p:nvSpPr>
            <p:spPr bwMode="auto">
              <a:xfrm>
                <a:off x="3731" y="2026"/>
                <a:ext cx="1293" cy="1293"/>
              </a:xfrm>
              <a:prstGeom prst="ellips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3326" name="Oval 6"/>
              <p:cNvSpPr>
                <a:spLocks noChangeArrowheads="1"/>
              </p:cNvSpPr>
              <p:nvPr/>
            </p:nvSpPr>
            <p:spPr bwMode="auto">
              <a:xfrm>
                <a:off x="4352" y="2666"/>
                <a:ext cx="75" cy="7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3327" name="Text Box 15"/>
              <p:cNvSpPr txBox="1">
                <a:spLocks noChangeArrowheads="1"/>
              </p:cNvSpPr>
              <p:nvPr/>
            </p:nvSpPr>
            <p:spPr bwMode="auto">
              <a:xfrm>
                <a:off x="3989" y="2371"/>
                <a:ext cx="19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>
                    <a:solidFill>
                      <a:schemeClr val="bg2"/>
                    </a:solidFill>
                    <a:latin typeface="Arial" charset="0"/>
                  </a:rPr>
                  <a:t>r</a:t>
                </a:r>
                <a:endParaRPr lang="de-DE" baseline="-25000">
                  <a:solidFill>
                    <a:schemeClr val="bg2"/>
                  </a:solidFill>
                  <a:latin typeface="Arial" charset="0"/>
                </a:endParaRPr>
              </a:p>
            </p:txBody>
          </p:sp>
          <p:sp>
            <p:nvSpPr>
              <p:cNvPr id="13328" name="Text Box 16"/>
              <p:cNvSpPr txBox="1">
                <a:spLocks noChangeArrowheads="1"/>
              </p:cNvSpPr>
              <p:nvPr/>
            </p:nvSpPr>
            <p:spPr bwMode="auto">
              <a:xfrm>
                <a:off x="4367" y="2680"/>
                <a:ext cx="290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>
                    <a:solidFill>
                      <a:schemeClr val="bg2"/>
                    </a:solidFill>
                    <a:latin typeface="Arial" charset="0"/>
                  </a:rPr>
                  <a:t>O</a:t>
                </a:r>
                <a:endParaRPr lang="de-DE" baseline="-25000">
                  <a:solidFill>
                    <a:schemeClr val="bg2"/>
                  </a:solidFill>
                  <a:latin typeface="Arial" charset="0"/>
                </a:endParaRPr>
              </a:p>
            </p:txBody>
          </p:sp>
        </p:grpSp>
        <p:sp>
          <p:nvSpPr>
            <p:cNvPr id="13323" name="Text Box 19"/>
            <p:cNvSpPr txBox="1">
              <a:spLocks noChangeArrowheads="1"/>
            </p:cNvSpPr>
            <p:nvPr/>
          </p:nvSpPr>
          <p:spPr bwMode="auto">
            <a:xfrm>
              <a:off x="467" y="1256"/>
              <a:ext cx="22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de-DE" sz="2400">
                  <a:solidFill>
                    <a:schemeClr val="bg2"/>
                  </a:solidFill>
                  <a:latin typeface="Arial" charset="0"/>
                </a:rPr>
                <a:t>Kugel:  | P –O |</a:t>
              </a:r>
              <a:r>
                <a:rPr lang="de-DE" sz="2400" baseline="30000">
                  <a:solidFill>
                    <a:schemeClr val="bg2"/>
                  </a:solidFill>
                  <a:latin typeface="Arial" charset="0"/>
                </a:rPr>
                <a:t>2</a:t>
              </a:r>
              <a:r>
                <a:rPr lang="de-DE" sz="2400">
                  <a:solidFill>
                    <a:schemeClr val="bg2"/>
                  </a:solidFill>
                  <a:latin typeface="Arial" charset="0"/>
                </a:rPr>
                <a:t> – r </a:t>
              </a:r>
              <a:r>
                <a:rPr lang="de-DE" sz="2400" baseline="30000">
                  <a:solidFill>
                    <a:schemeClr val="bg2"/>
                  </a:solidFill>
                  <a:latin typeface="Arial" charset="0"/>
                </a:rPr>
                <a:t>2</a:t>
              </a:r>
              <a:r>
                <a:rPr lang="de-DE" sz="2400">
                  <a:solidFill>
                    <a:schemeClr val="bg2"/>
                  </a:solidFill>
                  <a:latin typeface="Arial" charset="0"/>
                </a:rPr>
                <a:t>  = 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Schnitt von Strahl mit Kugel</a:t>
            </a:r>
          </a:p>
        </p:txBody>
      </p:sp>
      <p:sp>
        <p:nvSpPr>
          <p:cNvPr id="14339" name="Text Box 12"/>
          <p:cNvSpPr txBox="1">
            <a:spLocks noChangeArrowheads="1"/>
          </p:cNvSpPr>
          <p:nvPr/>
        </p:nvSpPr>
        <p:spPr bwMode="auto">
          <a:xfrm>
            <a:off x="384175" y="1077913"/>
            <a:ext cx="21383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000">
                <a:solidFill>
                  <a:schemeClr val="bg2"/>
                </a:solidFill>
                <a:latin typeface="Arial" charset="0"/>
              </a:rPr>
              <a:t>Ray:  P = P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0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+ t V</a:t>
            </a:r>
          </a:p>
        </p:txBody>
      </p:sp>
      <p:grpSp>
        <p:nvGrpSpPr>
          <p:cNvPr id="14340" name="Group 28"/>
          <p:cNvGrpSpPr>
            <a:grpSpLocks/>
          </p:cNvGrpSpPr>
          <p:nvPr/>
        </p:nvGrpSpPr>
        <p:grpSpPr bwMode="auto">
          <a:xfrm>
            <a:off x="5473700" y="3114675"/>
            <a:ext cx="4065588" cy="1392238"/>
            <a:chOff x="3160" y="1680"/>
            <a:chExt cx="2561" cy="877"/>
          </a:xfrm>
        </p:grpSpPr>
        <p:sp>
          <p:nvSpPr>
            <p:cNvPr id="14347" name="Line 3"/>
            <p:cNvSpPr>
              <a:spLocks noChangeShapeType="1"/>
            </p:cNvSpPr>
            <p:nvPr/>
          </p:nvSpPr>
          <p:spPr bwMode="auto">
            <a:xfrm flipV="1">
              <a:off x="3289" y="1986"/>
              <a:ext cx="615" cy="29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348" name="Oval 4"/>
            <p:cNvSpPr>
              <a:spLocks noChangeArrowheads="1"/>
            </p:cNvSpPr>
            <p:nvPr/>
          </p:nvSpPr>
          <p:spPr bwMode="auto">
            <a:xfrm>
              <a:off x="3263" y="1993"/>
              <a:ext cx="43" cy="4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49" name="Text Box 5"/>
            <p:cNvSpPr txBox="1">
              <a:spLocks noChangeArrowheads="1"/>
            </p:cNvSpPr>
            <p:nvPr/>
          </p:nvSpPr>
          <p:spPr bwMode="auto">
            <a:xfrm>
              <a:off x="3160" y="2052"/>
              <a:ext cx="28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000">
                  <a:solidFill>
                    <a:schemeClr val="bg2"/>
                  </a:solidFill>
                  <a:latin typeface="Arial" charset="0"/>
                </a:rPr>
                <a:t>P</a:t>
              </a:r>
              <a:r>
                <a:rPr lang="de-DE" sz="2000" baseline="-25000">
                  <a:solidFill>
                    <a:schemeClr val="bg2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14350" name="Line 7"/>
            <p:cNvSpPr>
              <a:spLocks noChangeShapeType="1"/>
            </p:cNvSpPr>
            <p:nvPr/>
          </p:nvSpPr>
          <p:spPr bwMode="auto">
            <a:xfrm flipV="1">
              <a:off x="3286" y="1904"/>
              <a:ext cx="2404" cy="11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351" name="Oval 8"/>
            <p:cNvSpPr>
              <a:spLocks noChangeArrowheads="1"/>
            </p:cNvSpPr>
            <p:nvPr/>
          </p:nvSpPr>
          <p:spPr bwMode="auto">
            <a:xfrm>
              <a:off x="4931" y="1912"/>
              <a:ext cx="43" cy="43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52" name="Oval 9"/>
            <p:cNvSpPr>
              <a:spLocks noChangeArrowheads="1"/>
            </p:cNvSpPr>
            <p:nvPr/>
          </p:nvSpPr>
          <p:spPr bwMode="auto">
            <a:xfrm>
              <a:off x="5471" y="1886"/>
              <a:ext cx="44" cy="4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53" name="Text Box 10"/>
            <p:cNvSpPr txBox="1">
              <a:spLocks noChangeArrowheads="1"/>
            </p:cNvSpPr>
            <p:nvPr/>
          </p:nvSpPr>
          <p:spPr bwMode="auto">
            <a:xfrm>
              <a:off x="5445" y="1680"/>
              <a:ext cx="2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000">
                  <a:solidFill>
                    <a:schemeClr val="bg2"/>
                  </a:solidFill>
                  <a:latin typeface="Arial" charset="0"/>
                </a:rPr>
                <a:t>P´</a:t>
              </a:r>
              <a:endParaRPr lang="de-DE" sz="2000" baseline="-2500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4354" name="Text Box 11"/>
            <p:cNvSpPr txBox="1">
              <a:spLocks noChangeArrowheads="1"/>
            </p:cNvSpPr>
            <p:nvPr/>
          </p:nvSpPr>
          <p:spPr bwMode="auto">
            <a:xfrm>
              <a:off x="4774" y="1709"/>
              <a:ext cx="2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000">
                  <a:solidFill>
                    <a:schemeClr val="bg2"/>
                  </a:solidFill>
                  <a:latin typeface="Arial" charset="0"/>
                </a:rPr>
                <a:t>P</a:t>
              </a:r>
              <a:endParaRPr lang="de-DE" sz="2000" baseline="-2500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4355" name="Text Box 13"/>
            <p:cNvSpPr txBox="1">
              <a:spLocks noChangeArrowheads="1"/>
            </p:cNvSpPr>
            <p:nvPr/>
          </p:nvSpPr>
          <p:spPr bwMode="auto">
            <a:xfrm>
              <a:off x="3505" y="1799"/>
              <a:ext cx="2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000">
                  <a:solidFill>
                    <a:schemeClr val="bg2"/>
                  </a:solidFill>
                  <a:latin typeface="Arial" charset="0"/>
                </a:rPr>
                <a:t>V</a:t>
              </a:r>
              <a:endParaRPr lang="de-DE" sz="2000" baseline="-2500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4356" name="Line 16"/>
            <p:cNvSpPr>
              <a:spLocks noChangeShapeType="1"/>
            </p:cNvSpPr>
            <p:nvPr/>
          </p:nvSpPr>
          <p:spPr bwMode="auto">
            <a:xfrm>
              <a:off x="4954" y="1938"/>
              <a:ext cx="281" cy="25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357" name="Oval 17"/>
            <p:cNvSpPr>
              <a:spLocks noChangeArrowheads="1"/>
            </p:cNvSpPr>
            <p:nvPr/>
          </p:nvSpPr>
          <p:spPr bwMode="auto">
            <a:xfrm>
              <a:off x="4857" y="1808"/>
              <a:ext cx="748" cy="749"/>
            </a:xfrm>
            <a:prstGeom prst="ellips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58" name="Oval 18"/>
            <p:cNvSpPr>
              <a:spLocks noChangeArrowheads="1"/>
            </p:cNvSpPr>
            <p:nvPr/>
          </p:nvSpPr>
          <p:spPr bwMode="auto">
            <a:xfrm>
              <a:off x="5216" y="2179"/>
              <a:ext cx="44" cy="43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59" name="Text Box 19"/>
            <p:cNvSpPr txBox="1">
              <a:spLocks noChangeArrowheads="1"/>
            </p:cNvSpPr>
            <p:nvPr/>
          </p:nvSpPr>
          <p:spPr bwMode="auto">
            <a:xfrm>
              <a:off x="4976" y="1990"/>
              <a:ext cx="1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000">
                  <a:solidFill>
                    <a:schemeClr val="bg2"/>
                  </a:solidFill>
                  <a:latin typeface="Arial" charset="0"/>
                </a:rPr>
                <a:t>r</a:t>
              </a:r>
              <a:endParaRPr lang="de-DE" sz="2000" baseline="-2500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4360" name="Text Box 20"/>
            <p:cNvSpPr txBox="1">
              <a:spLocks noChangeArrowheads="1"/>
            </p:cNvSpPr>
            <p:nvPr/>
          </p:nvSpPr>
          <p:spPr bwMode="auto">
            <a:xfrm>
              <a:off x="5188" y="2169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000">
                  <a:solidFill>
                    <a:schemeClr val="bg2"/>
                  </a:solidFill>
                  <a:latin typeface="Arial" charset="0"/>
                </a:rPr>
                <a:t>O</a:t>
              </a:r>
              <a:endParaRPr lang="de-DE" sz="2000" baseline="-25000">
                <a:solidFill>
                  <a:schemeClr val="bg2"/>
                </a:solidFill>
                <a:latin typeface="Arial" charset="0"/>
              </a:endParaRPr>
            </a:p>
          </p:txBody>
        </p:sp>
      </p:grpSp>
      <p:sp>
        <p:nvSpPr>
          <p:cNvPr id="14341" name="Text Box 21"/>
          <p:cNvSpPr txBox="1">
            <a:spLocks noChangeArrowheads="1"/>
          </p:cNvSpPr>
          <p:nvPr/>
        </p:nvSpPr>
        <p:spPr bwMode="auto">
          <a:xfrm>
            <a:off x="384175" y="1563688"/>
            <a:ext cx="3082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Kugel:  | P – O |</a:t>
            </a:r>
            <a:r>
              <a:rPr lang="de-DE" sz="2000" baseline="30000">
                <a:solidFill>
                  <a:schemeClr val="bg2"/>
                </a:solidFill>
                <a:latin typeface="Arial" charset="0"/>
              </a:rPr>
              <a:t>2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– r </a:t>
            </a:r>
            <a:r>
              <a:rPr lang="de-DE" sz="2000" baseline="30000">
                <a:solidFill>
                  <a:schemeClr val="bg2"/>
                </a:solidFill>
                <a:latin typeface="Arial" charset="0"/>
              </a:rPr>
              <a:t>2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 = 0</a:t>
            </a:r>
          </a:p>
        </p:txBody>
      </p:sp>
      <p:sp>
        <p:nvSpPr>
          <p:cNvPr id="235542" name="Text Box 22"/>
          <p:cNvSpPr txBox="1">
            <a:spLocks noChangeArrowheads="1"/>
          </p:cNvSpPr>
          <p:nvPr/>
        </p:nvSpPr>
        <p:spPr bwMode="auto">
          <a:xfrm>
            <a:off x="384175" y="2355850"/>
            <a:ext cx="41735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P </a:t>
            </a:r>
            <a:r>
              <a:rPr lang="de-DE" sz="2000">
                <a:solidFill>
                  <a:schemeClr val="bg2"/>
                </a:solidFill>
              </a:rPr>
              <a:t>ersetzen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:</a:t>
            </a: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	| </a:t>
            </a:r>
            <a:r>
              <a:rPr lang="de-DE" sz="2000" b="1">
                <a:solidFill>
                  <a:schemeClr val="bg2"/>
                </a:solidFill>
                <a:latin typeface="Arial" charset="0"/>
              </a:rPr>
              <a:t>P</a:t>
            </a:r>
            <a:r>
              <a:rPr lang="de-DE" sz="2000" b="1" baseline="-25000">
                <a:solidFill>
                  <a:schemeClr val="bg2"/>
                </a:solidFill>
                <a:latin typeface="Arial" charset="0"/>
              </a:rPr>
              <a:t>0 </a:t>
            </a:r>
            <a:r>
              <a:rPr lang="de-DE" sz="2000" b="1">
                <a:solidFill>
                  <a:schemeClr val="bg2"/>
                </a:solidFill>
                <a:latin typeface="Arial" charset="0"/>
              </a:rPr>
              <a:t>+ t V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– O |</a:t>
            </a:r>
            <a:r>
              <a:rPr lang="de-DE" sz="2000" baseline="30000">
                <a:solidFill>
                  <a:schemeClr val="bg2"/>
                </a:solidFill>
                <a:latin typeface="Arial" charset="0"/>
              </a:rPr>
              <a:t>2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– r </a:t>
            </a:r>
            <a:r>
              <a:rPr lang="de-DE" sz="2000" baseline="30000">
                <a:solidFill>
                  <a:schemeClr val="bg2"/>
                </a:solidFill>
                <a:latin typeface="Arial" charset="0"/>
              </a:rPr>
              <a:t>2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 = 0</a:t>
            </a:r>
          </a:p>
        </p:txBody>
      </p:sp>
      <p:sp>
        <p:nvSpPr>
          <p:cNvPr id="14343" name="Text Box 23"/>
          <p:cNvSpPr txBox="1">
            <a:spLocks noChangeArrowheads="1"/>
          </p:cNvSpPr>
          <p:nvPr/>
        </p:nvSpPr>
        <p:spPr bwMode="auto">
          <a:xfrm>
            <a:off x="5832475" y="1039813"/>
            <a:ext cx="3233738" cy="469900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400">
                <a:solidFill>
                  <a:schemeClr val="bg2"/>
                </a:solidFill>
                <a:latin typeface="Arial" charset="0"/>
              </a:rPr>
              <a:t>Algebraische Methode</a:t>
            </a:r>
          </a:p>
        </p:txBody>
      </p:sp>
      <p:sp>
        <p:nvSpPr>
          <p:cNvPr id="235545" name="Text Box 25"/>
          <p:cNvSpPr txBox="1">
            <a:spLocks noChangeArrowheads="1"/>
          </p:cNvSpPr>
          <p:nvPr/>
        </p:nvSpPr>
        <p:spPr bwMode="auto">
          <a:xfrm>
            <a:off x="384175" y="3328988"/>
            <a:ext cx="41735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Löse Quadratischegeleichung  </a:t>
            </a:r>
            <a:endParaRPr lang="de-DE" sz="2000">
              <a:solidFill>
                <a:schemeClr val="bg2"/>
              </a:solidFill>
            </a:endParaRPr>
          </a:p>
          <a:p>
            <a:pPr algn="l"/>
            <a:endParaRPr lang="de-DE" sz="2000">
              <a:solidFill>
                <a:schemeClr val="bg2"/>
              </a:solidFill>
              <a:latin typeface="Arial" charset="0"/>
            </a:endParaRP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	at</a:t>
            </a:r>
            <a:r>
              <a:rPr lang="de-DE" sz="2000" b="1" baseline="30000">
                <a:solidFill>
                  <a:schemeClr val="bg2"/>
                </a:solidFill>
                <a:latin typeface="Arial" charset="0"/>
              </a:rPr>
              <a:t>2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+ bt  + c =  0  </a:t>
            </a:r>
          </a:p>
        </p:txBody>
      </p:sp>
      <p:sp>
        <p:nvSpPr>
          <p:cNvPr id="235546" name="Text Box 26"/>
          <p:cNvSpPr txBox="1">
            <a:spLocks noChangeArrowheads="1"/>
          </p:cNvSpPr>
          <p:nvPr/>
        </p:nvSpPr>
        <p:spPr bwMode="auto">
          <a:xfrm>
            <a:off x="790575" y="4378325"/>
            <a:ext cx="417353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</a:rPr>
              <a:t>mit</a:t>
            </a:r>
            <a:endParaRPr lang="de-DE" sz="2000">
              <a:solidFill>
                <a:schemeClr val="bg2"/>
              </a:solidFill>
              <a:latin typeface="Arial" charset="0"/>
            </a:endParaRP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	a = 1</a:t>
            </a: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	b = 2V ( P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0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– O )</a:t>
            </a: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	c = | P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0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– O |</a:t>
            </a:r>
            <a:r>
              <a:rPr lang="de-DE" sz="2000" baseline="30000">
                <a:solidFill>
                  <a:schemeClr val="bg2"/>
                </a:solidFill>
                <a:latin typeface="Arial" charset="0"/>
              </a:rPr>
              <a:t>2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– r </a:t>
            </a:r>
            <a:r>
              <a:rPr lang="de-DE" sz="2000" baseline="30000">
                <a:solidFill>
                  <a:schemeClr val="bg2"/>
                </a:solidFill>
                <a:latin typeface="Arial" charset="0"/>
              </a:rPr>
              <a:t>2</a:t>
            </a:r>
            <a:endParaRPr lang="de-DE" sz="2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35547" name="Text Box 27"/>
          <p:cNvSpPr txBox="1">
            <a:spLocks noChangeArrowheads="1"/>
          </p:cNvSpPr>
          <p:nvPr/>
        </p:nvSpPr>
        <p:spPr bwMode="auto">
          <a:xfrm>
            <a:off x="1585913" y="6178550"/>
            <a:ext cx="3127375" cy="409575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=&gt; 	P=  P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0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+ t 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5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5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2" grpId="0" autoUpdateAnimBg="0"/>
      <p:bldP spid="235545" grpId="0" autoUpdateAnimBg="0"/>
      <p:bldP spid="235546" grpId="0" autoUpdateAnimBg="0"/>
      <p:bldP spid="235547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Schnitt von Strahl mit Kugel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384175" y="1077913"/>
            <a:ext cx="21383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000">
                <a:solidFill>
                  <a:schemeClr val="bg2"/>
                </a:solidFill>
                <a:latin typeface="Arial" charset="0"/>
              </a:rPr>
              <a:t>Ray:  P = P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0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+ t V</a:t>
            </a:r>
          </a:p>
        </p:txBody>
      </p:sp>
      <p:sp>
        <p:nvSpPr>
          <p:cNvPr id="15364" name="Line 5"/>
          <p:cNvSpPr>
            <a:spLocks noChangeShapeType="1"/>
          </p:cNvSpPr>
          <p:nvPr/>
        </p:nvSpPr>
        <p:spPr bwMode="auto">
          <a:xfrm flipV="1">
            <a:off x="4935538" y="3629025"/>
            <a:ext cx="1246187" cy="58738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5365" name="Oval 6"/>
          <p:cNvSpPr>
            <a:spLocks noChangeArrowheads="1"/>
          </p:cNvSpPr>
          <p:nvPr/>
        </p:nvSpPr>
        <p:spPr bwMode="auto">
          <a:xfrm>
            <a:off x="4903788" y="3630613"/>
            <a:ext cx="87312" cy="889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66" name="Text Box 7"/>
          <p:cNvSpPr txBox="1">
            <a:spLocks noChangeArrowheads="1"/>
          </p:cNvSpPr>
          <p:nvPr/>
        </p:nvSpPr>
        <p:spPr bwMode="auto">
          <a:xfrm>
            <a:off x="4792663" y="3705225"/>
            <a:ext cx="4460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000">
                <a:solidFill>
                  <a:schemeClr val="bg2"/>
                </a:solidFill>
                <a:latin typeface="Arial" charset="0"/>
              </a:rPr>
              <a:t>P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0</a:t>
            </a:r>
          </a:p>
        </p:txBody>
      </p:sp>
      <p:sp>
        <p:nvSpPr>
          <p:cNvPr id="15367" name="Line 8"/>
          <p:cNvSpPr>
            <a:spLocks noChangeShapeType="1"/>
          </p:cNvSpPr>
          <p:nvPr/>
        </p:nvSpPr>
        <p:spPr bwMode="auto">
          <a:xfrm flipV="1">
            <a:off x="4930775" y="3470275"/>
            <a:ext cx="4906963" cy="2286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5368" name="Oval 9"/>
          <p:cNvSpPr>
            <a:spLocks noChangeArrowheads="1"/>
          </p:cNvSpPr>
          <p:nvPr/>
        </p:nvSpPr>
        <p:spPr bwMode="auto">
          <a:xfrm>
            <a:off x="8380413" y="3482975"/>
            <a:ext cx="87312" cy="87313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69" name="Oval 10"/>
          <p:cNvSpPr>
            <a:spLocks noChangeArrowheads="1"/>
          </p:cNvSpPr>
          <p:nvPr/>
        </p:nvSpPr>
        <p:spPr bwMode="auto">
          <a:xfrm>
            <a:off x="9342438" y="3441700"/>
            <a:ext cx="88900" cy="889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0" name="Text Box 11"/>
          <p:cNvSpPr txBox="1">
            <a:spLocks noChangeArrowheads="1"/>
          </p:cNvSpPr>
          <p:nvPr/>
        </p:nvSpPr>
        <p:spPr bwMode="auto">
          <a:xfrm>
            <a:off x="9361488" y="3114675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000">
                <a:solidFill>
                  <a:schemeClr val="bg2"/>
                </a:solidFill>
                <a:latin typeface="Arial" charset="0"/>
              </a:rPr>
              <a:t>P´</a:t>
            </a:r>
            <a:endParaRPr lang="de-DE" sz="2000" baseline="-25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5371" name="Text Box 12"/>
          <p:cNvSpPr txBox="1">
            <a:spLocks noChangeArrowheads="1"/>
          </p:cNvSpPr>
          <p:nvPr/>
        </p:nvSpPr>
        <p:spPr bwMode="auto">
          <a:xfrm>
            <a:off x="8180388" y="3160713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000">
                <a:solidFill>
                  <a:schemeClr val="bg2"/>
                </a:solidFill>
                <a:latin typeface="Arial" charset="0"/>
              </a:rPr>
              <a:t>P</a:t>
            </a:r>
            <a:endParaRPr lang="de-DE" sz="2000" baseline="-25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5372" name="Text Box 13"/>
          <p:cNvSpPr txBox="1">
            <a:spLocks noChangeArrowheads="1"/>
          </p:cNvSpPr>
          <p:nvPr/>
        </p:nvSpPr>
        <p:spPr bwMode="auto">
          <a:xfrm>
            <a:off x="5327650" y="3332163"/>
            <a:ext cx="354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000">
                <a:solidFill>
                  <a:schemeClr val="bg2"/>
                </a:solidFill>
                <a:latin typeface="Arial" charset="0"/>
              </a:rPr>
              <a:t>V</a:t>
            </a:r>
            <a:endParaRPr lang="de-DE" sz="2000" baseline="-25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5373" name="Line 14"/>
          <p:cNvSpPr>
            <a:spLocks noChangeShapeType="1"/>
          </p:cNvSpPr>
          <p:nvPr/>
        </p:nvSpPr>
        <p:spPr bwMode="auto">
          <a:xfrm>
            <a:off x="8416925" y="3562350"/>
            <a:ext cx="571500" cy="5207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5374" name="Oval 15"/>
          <p:cNvSpPr>
            <a:spLocks noChangeArrowheads="1"/>
          </p:cNvSpPr>
          <p:nvPr/>
        </p:nvSpPr>
        <p:spPr bwMode="auto">
          <a:xfrm>
            <a:off x="8196263" y="3317875"/>
            <a:ext cx="1522412" cy="1524000"/>
          </a:xfrm>
          <a:prstGeom prst="ellips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75" name="Oval 16"/>
          <p:cNvSpPr>
            <a:spLocks noChangeArrowheads="1"/>
          </p:cNvSpPr>
          <p:nvPr/>
        </p:nvSpPr>
        <p:spPr bwMode="auto">
          <a:xfrm>
            <a:off x="8918575" y="4021138"/>
            <a:ext cx="88900" cy="87312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6" name="Text Box 17"/>
          <p:cNvSpPr txBox="1">
            <a:spLocks noChangeArrowheads="1"/>
          </p:cNvSpPr>
          <p:nvPr/>
        </p:nvSpPr>
        <p:spPr bwMode="auto">
          <a:xfrm>
            <a:off x="8488363" y="364490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000">
                <a:solidFill>
                  <a:schemeClr val="bg2"/>
                </a:solidFill>
                <a:latin typeface="Arial" charset="0"/>
              </a:rPr>
              <a:t>r</a:t>
            </a:r>
            <a:endParaRPr lang="de-DE" sz="2000" baseline="-25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5377" name="Text Box 18"/>
          <p:cNvSpPr txBox="1">
            <a:spLocks noChangeArrowheads="1"/>
          </p:cNvSpPr>
          <p:nvPr/>
        </p:nvSpPr>
        <p:spPr bwMode="auto">
          <a:xfrm>
            <a:off x="8926513" y="4005263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000">
                <a:solidFill>
                  <a:schemeClr val="bg2"/>
                </a:solidFill>
                <a:latin typeface="Arial" charset="0"/>
              </a:rPr>
              <a:t>O</a:t>
            </a:r>
            <a:endParaRPr lang="de-DE" sz="2000" baseline="-25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5378" name="Text Box 19"/>
          <p:cNvSpPr txBox="1">
            <a:spLocks noChangeArrowheads="1"/>
          </p:cNvSpPr>
          <p:nvPr/>
        </p:nvSpPr>
        <p:spPr bwMode="auto">
          <a:xfrm>
            <a:off x="384175" y="1563688"/>
            <a:ext cx="3082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Kugel:  | P – O |</a:t>
            </a:r>
            <a:r>
              <a:rPr lang="de-DE" sz="2000" baseline="30000">
                <a:solidFill>
                  <a:schemeClr val="bg2"/>
                </a:solidFill>
                <a:latin typeface="Arial" charset="0"/>
              </a:rPr>
              <a:t>2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– r </a:t>
            </a:r>
            <a:r>
              <a:rPr lang="de-DE" sz="2000" baseline="30000">
                <a:solidFill>
                  <a:schemeClr val="bg2"/>
                </a:solidFill>
                <a:latin typeface="Arial" charset="0"/>
              </a:rPr>
              <a:t>2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 = 0</a:t>
            </a:r>
          </a:p>
        </p:txBody>
      </p:sp>
      <p:sp>
        <p:nvSpPr>
          <p:cNvPr id="236564" name="Text Box 20"/>
          <p:cNvSpPr txBox="1">
            <a:spLocks noChangeArrowheads="1"/>
          </p:cNvSpPr>
          <p:nvPr/>
        </p:nvSpPr>
        <p:spPr bwMode="auto">
          <a:xfrm>
            <a:off x="700088" y="2286000"/>
            <a:ext cx="1816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L = O –  P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0</a:t>
            </a:r>
            <a:endParaRPr lang="de-DE" sz="2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5380" name="Text Box 21"/>
          <p:cNvSpPr txBox="1">
            <a:spLocks noChangeArrowheads="1"/>
          </p:cNvSpPr>
          <p:nvPr/>
        </p:nvSpPr>
        <p:spPr bwMode="auto">
          <a:xfrm>
            <a:off x="5832475" y="1039813"/>
            <a:ext cx="3367088" cy="46990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400">
                <a:solidFill>
                  <a:schemeClr val="bg1"/>
                </a:solidFill>
                <a:latin typeface="Arial" charset="0"/>
              </a:rPr>
              <a:t>Geometrische Methode</a:t>
            </a:r>
          </a:p>
        </p:txBody>
      </p:sp>
      <p:sp>
        <p:nvSpPr>
          <p:cNvPr id="236568" name="Text Box 24"/>
          <p:cNvSpPr txBox="1">
            <a:spLocks noChangeArrowheads="1"/>
          </p:cNvSpPr>
          <p:nvPr/>
        </p:nvSpPr>
        <p:spPr bwMode="auto">
          <a:xfrm>
            <a:off x="3271838" y="6065838"/>
            <a:ext cx="3127375" cy="409575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=&gt; 	P=  P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0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+ t V</a:t>
            </a:r>
          </a:p>
        </p:txBody>
      </p:sp>
      <p:sp>
        <p:nvSpPr>
          <p:cNvPr id="236570" name="Text Box 26"/>
          <p:cNvSpPr txBox="1">
            <a:spLocks noChangeArrowheads="1"/>
          </p:cNvSpPr>
          <p:nvPr/>
        </p:nvSpPr>
        <p:spPr bwMode="auto">
          <a:xfrm>
            <a:off x="700088" y="2784475"/>
            <a:ext cx="1816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t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ca 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= L •V</a:t>
            </a:r>
          </a:p>
        </p:txBody>
      </p:sp>
      <p:sp>
        <p:nvSpPr>
          <p:cNvPr id="236571" name="Text Box 27"/>
          <p:cNvSpPr txBox="1">
            <a:spLocks noChangeArrowheads="1"/>
          </p:cNvSpPr>
          <p:nvPr/>
        </p:nvSpPr>
        <p:spPr bwMode="auto">
          <a:xfrm>
            <a:off x="700088" y="3252788"/>
            <a:ext cx="29035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If (t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ca 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&lt; 0) return 0</a:t>
            </a:r>
          </a:p>
        </p:txBody>
      </p:sp>
      <p:sp>
        <p:nvSpPr>
          <p:cNvPr id="236572" name="Text Box 28"/>
          <p:cNvSpPr txBox="1">
            <a:spLocks noChangeArrowheads="1"/>
          </p:cNvSpPr>
          <p:nvPr/>
        </p:nvSpPr>
        <p:spPr bwMode="auto">
          <a:xfrm>
            <a:off x="700088" y="3860800"/>
            <a:ext cx="2903537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d</a:t>
            </a:r>
            <a:r>
              <a:rPr lang="de-DE" sz="2000" baseline="30000">
                <a:solidFill>
                  <a:schemeClr val="bg2"/>
                </a:solidFill>
                <a:latin typeface="Arial" charset="0"/>
              </a:rPr>
              <a:t>2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= L • L - t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ca</a:t>
            </a:r>
            <a:r>
              <a:rPr lang="de-DE" sz="2000" baseline="30000">
                <a:solidFill>
                  <a:schemeClr val="bg2"/>
                </a:solidFill>
                <a:latin typeface="Arial" charset="0"/>
              </a:rPr>
              <a:t>2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  </a:t>
            </a:r>
          </a:p>
          <a:p>
            <a:pPr algn="l"/>
            <a:endParaRPr lang="de-DE" sz="2000" baseline="-25000">
              <a:solidFill>
                <a:schemeClr val="bg2"/>
              </a:solidFill>
              <a:latin typeface="Arial" charset="0"/>
            </a:endParaRP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if (d</a:t>
            </a:r>
            <a:r>
              <a:rPr lang="de-DE" sz="2000" baseline="30000">
                <a:solidFill>
                  <a:schemeClr val="bg2"/>
                </a:solidFill>
                <a:latin typeface="Arial" charset="0"/>
              </a:rPr>
              <a:t>2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&gt; r</a:t>
            </a:r>
            <a:r>
              <a:rPr lang="de-DE" sz="2000" baseline="30000">
                <a:solidFill>
                  <a:schemeClr val="bg2"/>
                </a:solidFill>
                <a:latin typeface="Arial" charset="0"/>
              </a:rPr>
              <a:t>2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) return 0</a:t>
            </a:r>
          </a:p>
        </p:txBody>
      </p:sp>
      <p:sp>
        <p:nvSpPr>
          <p:cNvPr id="236573" name="Text Box 29"/>
          <p:cNvSpPr txBox="1">
            <a:spLocks noChangeArrowheads="1"/>
          </p:cNvSpPr>
          <p:nvPr/>
        </p:nvSpPr>
        <p:spPr bwMode="auto">
          <a:xfrm>
            <a:off x="700088" y="5080000"/>
            <a:ext cx="346075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125000"/>
              </a:lnSpc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t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hc 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= sqrt(r</a:t>
            </a:r>
            <a:r>
              <a:rPr lang="de-DE" sz="2000" baseline="30000">
                <a:solidFill>
                  <a:schemeClr val="bg2"/>
                </a:solidFill>
                <a:latin typeface="Arial" charset="0"/>
              </a:rPr>
              <a:t>2 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–</a:t>
            </a:r>
            <a:r>
              <a:rPr lang="de-DE" sz="2000" baseline="30000">
                <a:solidFill>
                  <a:schemeClr val="bg2"/>
                </a:solidFill>
                <a:latin typeface="Arial" charset="0"/>
              </a:rPr>
              <a:t> 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d</a:t>
            </a:r>
            <a:r>
              <a:rPr lang="de-DE" sz="2000" baseline="30000">
                <a:solidFill>
                  <a:schemeClr val="bg2"/>
                </a:solidFill>
                <a:latin typeface="Arial" charset="0"/>
              </a:rPr>
              <a:t>2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)</a:t>
            </a:r>
          </a:p>
          <a:p>
            <a:pPr algn="l">
              <a:lnSpc>
                <a:spcPct val="125000"/>
              </a:lnSpc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t = t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ca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– t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hc  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und     t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ca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+ t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hc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4957763" y="3698875"/>
            <a:ext cx="4003675" cy="560388"/>
            <a:chOff x="3123" y="2330"/>
            <a:chExt cx="2522" cy="353"/>
          </a:xfrm>
        </p:grpSpPr>
        <p:sp>
          <p:nvSpPr>
            <p:cNvPr id="15398" name="Line 31"/>
            <p:cNvSpPr>
              <a:spLocks noChangeShapeType="1"/>
            </p:cNvSpPr>
            <p:nvPr/>
          </p:nvSpPr>
          <p:spPr bwMode="auto">
            <a:xfrm>
              <a:off x="3123" y="2330"/>
              <a:ext cx="2522" cy="243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5399" name="Text Box 32"/>
            <p:cNvSpPr txBox="1">
              <a:spLocks noChangeArrowheads="1"/>
            </p:cNvSpPr>
            <p:nvPr/>
          </p:nvSpPr>
          <p:spPr bwMode="auto">
            <a:xfrm>
              <a:off x="4300" y="2433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000">
                  <a:solidFill>
                    <a:schemeClr val="bg1"/>
                  </a:solidFill>
                  <a:latin typeface="Arial" charset="0"/>
                </a:rPr>
                <a:t>L</a:t>
              </a:r>
              <a:endParaRPr lang="de-DE" sz="2000" baseline="-2500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4940300" y="2663825"/>
            <a:ext cx="4032250" cy="1390650"/>
            <a:chOff x="3112" y="1678"/>
            <a:chExt cx="2540" cy="876"/>
          </a:xfrm>
        </p:grpSpPr>
        <p:sp>
          <p:nvSpPr>
            <p:cNvPr id="15394" name="Line 34"/>
            <p:cNvSpPr>
              <a:spLocks noChangeShapeType="1"/>
            </p:cNvSpPr>
            <p:nvPr/>
          </p:nvSpPr>
          <p:spPr bwMode="auto">
            <a:xfrm flipV="1">
              <a:off x="3124" y="1894"/>
              <a:ext cx="2516" cy="83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5395" name="Line 35"/>
            <p:cNvSpPr>
              <a:spLocks noChangeShapeType="1"/>
            </p:cNvSpPr>
            <p:nvPr/>
          </p:nvSpPr>
          <p:spPr bwMode="auto">
            <a:xfrm flipV="1">
              <a:off x="5651" y="1678"/>
              <a:ext cx="1" cy="876"/>
            </a:xfrm>
            <a:prstGeom prst="line">
              <a:avLst/>
            </a:prstGeom>
            <a:noFill/>
            <a:ln w="12700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5396" name="Line 36"/>
            <p:cNvSpPr>
              <a:spLocks noChangeShapeType="1"/>
            </p:cNvSpPr>
            <p:nvPr/>
          </p:nvSpPr>
          <p:spPr bwMode="auto">
            <a:xfrm flipH="1" flipV="1">
              <a:off x="3112" y="1812"/>
              <a:ext cx="11" cy="492"/>
            </a:xfrm>
            <a:prstGeom prst="line">
              <a:avLst/>
            </a:prstGeom>
            <a:noFill/>
            <a:ln w="12700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5397" name="Text Box 37"/>
            <p:cNvSpPr txBox="1">
              <a:spLocks noChangeArrowheads="1"/>
            </p:cNvSpPr>
            <p:nvPr/>
          </p:nvSpPr>
          <p:spPr bwMode="auto">
            <a:xfrm>
              <a:off x="4165" y="1700"/>
              <a:ext cx="31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de-DE" sz="2000">
                  <a:solidFill>
                    <a:srgbClr val="FF0000"/>
                  </a:solidFill>
                  <a:latin typeface="Arial" charset="0"/>
                </a:rPr>
                <a:t>t</a:t>
              </a:r>
              <a:r>
                <a:rPr lang="de-DE" sz="2000" baseline="-25000">
                  <a:solidFill>
                    <a:srgbClr val="FF0000"/>
                  </a:solidFill>
                  <a:latin typeface="Arial" charset="0"/>
                </a:rPr>
                <a:t>ca</a:t>
              </a:r>
              <a:endParaRPr lang="de-DE" sz="2000">
                <a:solidFill>
                  <a:srgbClr val="FF0000"/>
                </a:solidFill>
                <a:latin typeface="Arial" charset="0"/>
              </a:endParaRPr>
            </a:p>
          </p:txBody>
        </p:sp>
      </p:grp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8947150" y="3514725"/>
            <a:ext cx="325438" cy="539750"/>
            <a:chOff x="5636" y="2214"/>
            <a:chExt cx="205" cy="340"/>
          </a:xfrm>
        </p:grpSpPr>
        <p:sp>
          <p:nvSpPr>
            <p:cNvPr id="15392" name="Line 39"/>
            <p:cNvSpPr>
              <a:spLocks noChangeShapeType="1"/>
            </p:cNvSpPr>
            <p:nvPr/>
          </p:nvSpPr>
          <p:spPr bwMode="auto">
            <a:xfrm>
              <a:off x="5651" y="2214"/>
              <a:ext cx="0" cy="34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5393" name="Text Box 40"/>
            <p:cNvSpPr txBox="1">
              <a:spLocks noChangeArrowheads="1"/>
            </p:cNvSpPr>
            <p:nvPr/>
          </p:nvSpPr>
          <p:spPr bwMode="auto">
            <a:xfrm>
              <a:off x="5636" y="224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000">
                  <a:solidFill>
                    <a:schemeClr val="accent1"/>
                  </a:solidFill>
                  <a:latin typeface="Arial" charset="0"/>
                </a:rPr>
                <a:t>d</a:t>
              </a:r>
              <a:endParaRPr lang="de-DE" sz="2000" baseline="-25000">
                <a:solidFill>
                  <a:schemeClr val="accent1"/>
                </a:solidFill>
                <a:latin typeface="Arial" charset="0"/>
              </a:endParaRPr>
            </a:p>
          </p:txBody>
        </p: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8432800" y="3452813"/>
            <a:ext cx="679450" cy="366712"/>
            <a:chOff x="5312" y="2175"/>
            <a:chExt cx="428" cy="231"/>
          </a:xfrm>
        </p:grpSpPr>
        <p:sp>
          <p:nvSpPr>
            <p:cNvPr id="15390" name="Text Box 46"/>
            <p:cNvSpPr txBox="1">
              <a:spLocks noChangeArrowheads="1"/>
            </p:cNvSpPr>
            <p:nvPr/>
          </p:nvSpPr>
          <p:spPr bwMode="auto">
            <a:xfrm>
              <a:off x="5421" y="2175"/>
              <a:ext cx="31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de-DE" sz="1800">
                  <a:solidFill>
                    <a:srgbClr val="BB2DA0"/>
                  </a:solidFill>
                  <a:latin typeface="Arial" charset="0"/>
                </a:rPr>
                <a:t>t</a:t>
              </a:r>
              <a:r>
                <a:rPr lang="de-DE" sz="1800" baseline="-25000">
                  <a:solidFill>
                    <a:srgbClr val="BB2DA0"/>
                  </a:solidFill>
                  <a:latin typeface="Arial" charset="0"/>
                </a:rPr>
                <a:t>hc</a:t>
              </a:r>
              <a:endParaRPr lang="de-DE" sz="1800">
                <a:solidFill>
                  <a:srgbClr val="BB2DA0"/>
                </a:solidFill>
                <a:latin typeface="Arial" charset="0"/>
              </a:endParaRPr>
            </a:p>
          </p:txBody>
        </p:sp>
        <p:sp>
          <p:nvSpPr>
            <p:cNvPr id="15391" name="Line 47"/>
            <p:cNvSpPr>
              <a:spLocks noChangeShapeType="1"/>
            </p:cNvSpPr>
            <p:nvPr/>
          </p:nvSpPr>
          <p:spPr bwMode="auto">
            <a:xfrm flipV="1">
              <a:off x="5312" y="2214"/>
              <a:ext cx="339" cy="13"/>
            </a:xfrm>
            <a:prstGeom prst="line">
              <a:avLst/>
            </a:prstGeom>
            <a:noFill/>
            <a:ln w="38100">
              <a:solidFill>
                <a:srgbClr val="BB2D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6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36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36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36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365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3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64" grpId="0" autoUpdateAnimBg="0"/>
      <p:bldP spid="236568" grpId="0" animBg="1" autoUpdateAnimBg="0"/>
      <p:bldP spid="236570" grpId="0" autoUpdateAnimBg="0"/>
      <p:bldP spid="236571" grpId="0" autoUpdateAnimBg="0"/>
      <p:bldP spid="236572" grpId="0" build="p" autoUpdateAnimBg="0"/>
      <p:bldP spid="23657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Schnitt von Strahl mit Kugel</a:t>
            </a:r>
          </a:p>
        </p:txBody>
      </p:sp>
      <p:sp>
        <p:nvSpPr>
          <p:cNvPr id="16387" name="Line 5"/>
          <p:cNvSpPr>
            <a:spLocks noChangeShapeType="1"/>
          </p:cNvSpPr>
          <p:nvPr/>
        </p:nvSpPr>
        <p:spPr bwMode="auto">
          <a:xfrm flipV="1">
            <a:off x="2752725" y="3844925"/>
            <a:ext cx="976313" cy="46038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6388" name="Oval 6"/>
          <p:cNvSpPr>
            <a:spLocks noChangeArrowheads="1"/>
          </p:cNvSpPr>
          <p:nvPr/>
        </p:nvSpPr>
        <p:spPr bwMode="auto">
          <a:xfrm>
            <a:off x="2711450" y="3856038"/>
            <a:ext cx="68263" cy="6985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2547938" y="3949700"/>
            <a:ext cx="4460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000">
                <a:solidFill>
                  <a:schemeClr val="bg2"/>
                </a:solidFill>
                <a:latin typeface="Arial" charset="0"/>
              </a:rPr>
              <a:t>P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0</a:t>
            </a:r>
          </a:p>
        </p:txBody>
      </p:sp>
      <p:sp>
        <p:nvSpPr>
          <p:cNvPr id="16390" name="Line 8"/>
          <p:cNvSpPr>
            <a:spLocks noChangeShapeType="1"/>
          </p:cNvSpPr>
          <p:nvPr/>
        </p:nvSpPr>
        <p:spPr bwMode="auto">
          <a:xfrm flipV="1">
            <a:off x="2747963" y="3714750"/>
            <a:ext cx="3816350" cy="177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6391" name="Oval 9"/>
          <p:cNvSpPr>
            <a:spLocks noChangeArrowheads="1"/>
          </p:cNvSpPr>
          <p:nvPr/>
        </p:nvSpPr>
        <p:spPr bwMode="auto">
          <a:xfrm>
            <a:off x="5359400" y="3727450"/>
            <a:ext cx="68263" cy="68263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6392" name="Text Box 12"/>
          <p:cNvSpPr txBox="1">
            <a:spLocks noChangeArrowheads="1"/>
          </p:cNvSpPr>
          <p:nvPr/>
        </p:nvSpPr>
        <p:spPr bwMode="auto">
          <a:xfrm>
            <a:off x="5314950" y="3425825"/>
            <a:ext cx="354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000">
                <a:solidFill>
                  <a:schemeClr val="bg2"/>
                </a:solidFill>
                <a:latin typeface="Arial" charset="0"/>
              </a:rPr>
              <a:t>P</a:t>
            </a:r>
            <a:endParaRPr lang="de-DE" sz="2000" baseline="-25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6393" name="Text Box 13"/>
          <p:cNvSpPr txBox="1">
            <a:spLocks noChangeArrowheads="1"/>
          </p:cNvSpPr>
          <p:nvPr/>
        </p:nvSpPr>
        <p:spPr bwMode="auto">
          <a:xfrm>
            <a:off x="3095625" y="3548063"/>
            <a:ext cx="354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000">
                <a:solidFill>
                  <a:schemeClr val="bg2"/>
                </a:solidFill>
                <a:latin typeface="Arial" charset="0"/>
              </a:rPr>
              <a:t>V</a:t>
            </a:r>
            <a:endParaRPr lang="de-DE" sz="2000" baseline="-25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6394" name="Line 14"/>
          <p:cNvSpPr>
            <a:spLocks noChangeShapeType="1"/>
          </p:cNvSpPr>
          <p:nvPr/>
        </p:nvSpPr>
        <p:spPr bwMode="auto">
          <a:xfrm>
            <a:off x="5395913" y="3768725"/>
            <a:ext cx="446087" cy="4064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6395" name="Oval 15"/>
          <p:cNvSpPr>
            <a:spLocks noChangeArrowheads="1"/>
          </p:cNvSpPr>
          <p:nvPr/>
        </p:nvSpPr>
        <p:spPr bwMode="auto">
          <a:xfrm>
            <a:off x="5241925" y="3562350"/>
            <a:ext cx="1187450" cy="1189038"/>
          </a:xfrm>
          <a:prstGeom prst="ellips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6396" name="Oval 16"/>
          <p:cNvSpPr>
            <a:spLocks noChangeArrowheads="1"/>
          </p:cNvSpPr>
          <p:nvPr/>
        </p:nvSpPr>
        <p:spPr bwMode="auto">
          <a:xfrm>
            <a:off x="5811838" y="4151313"/>
            <a:ext cx="69850" cy="68262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6397" name="Text Box 17"/>
          <p:cNvSpPr txBox="1">
            <a:spLocks noChangeArrowheads="1"/>
          </p:cNvSpPr>
          <p:nvPr/>
        </p:nvSpPr>
        <p:spPr bwMode="auto">
          <a:xfrm>
            <a:off x="5430838" y="3851275"/>
            <a:ext cx="266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000">
                <a:solidFill>
                  <a:schemeClr val="bg2"/>
                </a:solidFill>
                <a:latin typeface="Arial" charset="0"/>
              </a:rPr>
              <a:t>r</a:t>
            </a:r>
            <a:endParaRPr lang="de-DE" sz="2000" baseline="-25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6398" name="Text Box 18"/>
          <p:cNvSpPr txBox="1">
            <a:spLocks noChangeArrowheads="1"/>
          </p:cNvSpPr>
          <p:nvPr/>
        </p:nvSpPr>
        <p:spPr bwMode="auto">
          <a:xfrm>
            <a:off x="5767388" y="4135438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000">
                <a:solidFill>
                  <a:schemeClr val="bg2"/>
                </a:solidFill>
                <a:latin typeface="Arial" charset="0"/>
              </a:rPr>
              <a:t>O</a:t>
            </a:r>
            <a:endParaRPr lang="de-DE" sz="2000" baseline="-25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37588" name="Text Box 20"/>
          <p:cNvSpPr txBox="1">
            <a:spLocks noChangeArrowheads="1"/>
          </p:cNvSpPr>
          <p:nvPr/>
        </p:nvSpPr>
        <p:spPr bwMode="auto">
          <a:xfrm>
            <a:off x="384175" y="2355850"/>
            <a:ext cx="4173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	N = (P– O) / || P– O || </a:t>
            </a:r>
          </a:p>
        </p:txBody>
      </p:sp>
      <p:sp>
        <p:nvSpPr>
          <p:cNvPr id="16400" name="Text Box 21"/>
          <p:cNvSpPr txBox="1">
            <a:spLocks noChangeArrowheads="1"/>
          </p:cNvSpPr>
          <p:nvPr/>
        </p:nvSpPr>
        <p:spPr bwMode="auto">
          <a:xfrm>
            <a:off x="466725" y="998538"/>
            <a:ext cx="54117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Normalen am Schnittpunkt werden</a:t>
            </a:r>
            <a:br>
              <a:rPr lang="de-DE" sz="2400">
                <a:solidFill>
                  <a:schemeClr val="bg2"/>
                </a:solidFill>
                <a:latin typeface="Arial" charset="0"/>
              </a:rPr>
            </a:br>
            <a:r>
              <a:rPr lang="de-DE" sz="2400">
                <a:solidFill>
                  <a:schemeClr val="bg2"/>
                </a:solidFill>
                <a:latin typeface="Arial" charset="0"/>
              </a:rPr>
              <a:t>  für die Beleuchtung benötigt</a:t>
            </a:r>
          </a:p>
        </p:txBody>
      </p:sp>
      <p:sp>
        <p:nvSpPr>
          <p:cNvPr id="16401" name="Line 25"/>
          <p:cNvSpPr>
            <a:spLocks noChangeShapeType="1"/>
          </p:cNvSpPr>
          <p:nvPr/>
        </p:nvSpPr>
        <p:spPr bwMode="auto">
          <a:xfrm flipH="1" flipV="1">
            <a:off x="4826000" y="3230563"/>
            <a:ext cx="558800" cy="5381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6402" name="Text Box 26"/>
          <p:cNvSpPr txBox="1">
            <a:spLocks noChangeArrowheads="1"/>
          </p:cNvSpPr>
          <p:nvPr/>
        </p:nvSpPr>
        <p:spPr bwMode="auto">
          <a:xfrm>
            <a:off x="5026025" y="298132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400">
                <a:solidFill>
                  <a:schemeClr val="bg2"/>
                </a:solidFill>
                <a:latin typeface="Arial" charset="0"/>
              </a:rPr>
              <a:t>N</a:t>
            </a:r>
            <a:endParaRPr lang="de-DE" sz="2400" baseline="-25000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88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Schnitt von Strahl mit Dreieck</a:t>
            </a:r>
          </a:p>
        </p:txBody>
      </p:sp>
      <p:sp>
        <p:nvSpPr>
          <p:cNvPr id="17411" name="Line 7"/>
          <p:cNvSpPr>
            <a:spLocks noChangeShapeType="1"/>
          </p:cNvSpPr>
          <p:nvPr/>
        </p:nvSpPr>
        <p:spPr bwMode="auto">
          <a:xfrm flipV="1">
            <a:off x="4381500" y="2363788"/>
            <a:ext cx="4156075" cy="34671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7412" name="Text Box 12"/>
          <p:cNvSpPr txBox="1">
            <a:spLocks noChangeArrowheads="1"/>
          </p:cNvSpPr>
          <p:nvPr/>
        </p:nvSpPr>
        <p:spPr bwMode="auto">
          <a:xfrm>
            <a:off x="719138" y="1100138"/>
            <a:ext cx="755808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buFontTx/>
              <a:buAutoNum type="arabicPeriod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Schneide Strahl mit Ebene</a:t>
            </a:r>
          </a:p>
          <a:p>
            <a:pPr algn="l">
              <a:buFontTx/>
              <a:buAutoNum type="arabicPeriod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Prüfe, ob Schnittpunkt innerhalb des Dreiecks liegt </a:t>
            </a:r>
          </a:p>
        </p:txBody>
      </p:sp>
      <p:sp>
        <p:nvSpPr>
          <p:cNvPr id="17413" name="Line 3"/>
          <p:cNvSpPr>
            <a:spLocks noChangeShapeType="1"/>
          </p:cNvSpPr>
          <p:nvPr/>
        </p:nvSpPr>
        <p:spPr bwMode="auto">
          <a:xfrm flipV="1">
            <a:off x="4381500" y="5083175"/>
            <a:ext cx="912813" cy="750888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4275138" y="5900738"/>
            <a:ext cx="5556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bg2"/>
                </a:solidFill>
                <a:latin typeface="Arial" charset="0"/>
              </a:rPr>
              <a:t>P</a:t>
            </a:r>
            <a:r>
              <a:rPr lang="de-DE" baseline="-25000">
                <a:solidFill>
                  <a:schemeClr val="bg2"/>
                </a:solidFill>
                <a:latin typeface="Arial" charset="0"/>
              </a:rPr>
              <a:t>0</a:t>
            </a:r>
          </a:p>
        </p:txBody>
      </p:sp>
      <p:sp>
        <p:nvSpPr>
          <p:cNvPr id="17415" name="Text Box 13"/>
          <p:cNvSpPr txBox="1">
            <a:spLocks noChangeArrowheads="1"/>
          </p:cNvSpPr>
          <p:nvPr/>
        </p:nvSpPr>
        <p:spPr bwMode="auto">
          <a:xfrm>
            <a:off x="4437063" y="4949825"/>
            <a:ext cx="420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bg2"/>
                </a:solidFill>
                <a:latin typeface="Arial" charset="0"/>
              </a:rPr>
              <a:t>V</a:t>
            </a:r>
            <a:endParaRPr lang="de-DE" baseline="-25000">
              <a:solidFill>
                <a:schemeClr val="bg2"/>
              </a:solidFill>
              <a:latin typeface="Arial" charset="0"/>
            </a:endParaRPr>
          </a:p>
        </p:txBody>
      </p:sp>
      <p:grpSp>
        <p:nvGrpSpPr>
          <p:cNvPr id="17416" name="Group 25"/>
          <p:cNvGrpSpPr>
            <a:grpSpLocks/>
          </p:cNvGrpSpPr>
          <p:nvPr/>
        </p:nvGrpSpPr>
        <p:grpSpPr bwMode="auto">
          <a:xfrm>
            <a:off x="5845175" y="2063750"/>
            <a:ext cx="2203450" cy="2244725"/>
            <a:chOff x="3559" y="1082"/>
            <a:chExt cx="1388" cy="1414"/>
          </a:xfrm>
        </p:grpSpPr>
        <p:sp>
          <p:nvSpPr>
            <p:cNvPr id="17421" name="Freeform 22"/>
            <p:cNvSpPr>
              <a:spLocks/>
            </p:cNvSpPr>
            <p:nvPr/>
          </p:nvSpPr>
          <p:spPr bwMode="auto">
            <a:xfrm>
              <a:off x="3559" y="1082"/>
              <a:ext cx="1388" cy="1414"/>
            </a:xfrm>
            <a:custGeom>
              <a:avLst/>
              <a:gdLst>
                <a:gd name="T0" fmla="*/ 0 w 1388"/>
                <a:gd name="T1" fmla="*/ 1222 h 1414"/>
                <a:gd name="T2" fmla="*/ 1388 w 1388"/>
                <a:gd name="T3" fmla="*/ 1414 h 1414"/>
                <a:gd name="T4" fmla="*/ 1254 w 1388"/>
                <a:gd name="T5" fmla="*/ 0 h 1414"/>
                <a:gd name="T6" fmla="*/ 0 w 1388"/>
                <a:gd name="T7" fmla="*/ 1222 h 14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88"/>
                <a:gd name="T13" fmla="*/ 0 h 1414"/>
                <a:gd name="T14" fmla="*/ 1388 w 1388"/>
                <a:gd name="T15" fmla="*/ 1414 h 14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88" h="1414">
                  <a:moveTo>
                    <a:pt x="0" y="1222"/>
                  </a:moveTo>
                  <a:lnTo>
                    <a:pt x="1388" y="1414"/>
                  </a:lnTo>
                  <a:lnTo>
                    <a:pt x="1254" y="0"/>
                  </a:lnTo>
                  <a:lnTo>
                    <a:pt x="0" y="1222"/>
                  </a:lnTo>
                  <a:close/>
                </a:path>
              </a:pathLst>
            </a:custGeom>
            <a:solidFill>
              <a:schemeClr val="accent1"/>
            </a:solidFill>
            <a:ln w="28575" cap="flat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7422" name="Oval 8"/>
            <p:cNvSpPr>
              <a:spLocks noChangeArrowheads="1"/>
            </p:cNvSpPr>
            <p:nvPr/>
          </p:nvSpPr>
          <p:spPr bwMode="auto">
            <a:xfrm>
              <a:off x="4230" y="2051"/>
              <a:ext cx="75" cy="7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7417" name="Line 24"/>
          <p:cNvSpPr>
            <a:spLocks noChangeShapeType="1"/>
          </p:cNvSpPr>
          <p:nvPr/>
        </p:nvSpPr>
        <p:spPr bwMode="auto">
          <a:xfrm flipV="1">
            <a:off x="4359275" y="3661569"/>
            <a:ext cx="2620963" cy="2178844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7418" name="Oval 4"/>
          <p:cNvSpPr>
            <a:spLocks noChangeArrowheads="1"/>
          </p:cNvSpPr>
          <p:nvPr/>
        </p:nvSpPr>
        <p:spPr bwMode="auto">
          <a:xfrm>
            <a:off x="4318000" y="5775325"/>
            <a:ext cx="119063" cy="119063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6938963" y="3159125"/>
            <a:ext cx="420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bg2"/>
                </a:solidFill>
                <a:latin typeface="Arial" charset="0"/>
              </a:rPr>
              <a:t>P</a:t>
            </a:r>
            <a:endParaRPr lang="de-DE" baseline="-25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7420" name="Text Box 26"/>
          <p:cNvSpPr txBox="1">
            <a:spLocks noChangeArrowheads="1"/>
          </p:cNvSpPr>
          <p:nvPr/>
        </p:nvSpPr>
        <p:spPr bwMode="auto">
          <a:xfrm>
            <a:off x="636588" y="3011488"/>
            <a:ext cx="2789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400">
                <a:solidFill>
                  <a:schemeClr val="bg2"/>
                </a:solidFill>
                <a:latin typeface="Arial" charset="0"/>
              </a:rPr>
              <a:t>Strahl:  P = P</a:t>
            </a:r>
            <a:r>
              <a:rPr lang="de-DE" sz="2400" baseline="-25000">
                <a:solidFill>
                  <a:schemeClr val="bg2"/>
                </a:solidFill>
                <a:latin typeface="Arial" charset="0"/>
              </a:rPr>
              <a:t>0 </a:t>
            </a:r>
            <a:r>
              <a:rPr lang="de-DE" sz="2400">
                <a:solidFill>
                  <a:schemeClr val="bg2"/>
                </a:solidFill>
                <a:latin typeface="Arial" charset="0"/>
              </a:rPr>
              <a:t>+ t 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Schnitt von Strahl mit Ebene</a:t>
            </a:r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 flipV="1">
            <a:off x="5081588" y="2343150"/>
            <a:ext cx="4156075" cy="34671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8436" name="Line 5"/>
          <p:cNvSpPr>
            <a:spLocks noChangeShapeType="1"/>
          </p:cNvSpPr>
          <p:nvPr/>
        </p:nvSpPr>
        <p:spPr bwMode="auto">
          <a:xfrm flipV="1">
            <a:off x="5081588" y="5062538"/>
            <a:ext cx="912812" cy="750887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4975225" y="5880100"/>
            <a:ext cx="555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bg2"/>
                </a:solidFill>
                <a:latin typeface="Arial" charset="0"/>
              </a:rPr>
              <a:t>P</a:t>
            </a:r>
            <a:r>
              <a:rPr lang="de-DE" baseline="-25000">
                <a:solidFill>
                  <a:schemeClr val="bg2"/>
                </a:solidFill>
                <a:latin typeface="Arial" charset="0"/>
              </a:rPr>
              <a:t>0</a:t>
            </a:r>
          </a:p>
        </p:txBody>
      </p:sp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5137150" y="4929188"/>
            <a:ext cx="420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bg2"/>
                </a:solidFill>
                <a:latin typeface="Arial" charset="0"/>
              </a:rPr>
              <a:t>V</a:t>
            </a:r>
            <a:endParaRPr lang="de-DE" baseline="-25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8439" name="Freeform 16"/>
          <p:cNvSpPr>
            <a:spLocks/>
          </p:cNvSpPr>
          <p:nvPr/>
        </p:nvSpPr>
        <p:spPr bwMode="auto">
          <a:xfrm>
            <a:off x="6267450" y="1879600"/>
            <a:ext cx="3200400" cy="3140075"/>
          </a:xfrm>
          <a:custGeom>
            <a:avLst/>
            <a:gdLst>
              <a:gd name="T0" fmla="*/ 0 w 2662"/>
              <a:gd name="T1" fmla="*/ 2147483647 h 2214"/>
              <a:gd name="T2" fmla="*/ 2147483647 w 2662"/>
              <a:gd name="T3" fmla="*/ 2147483647 h 2214"/>
              <a:gd name="T4" fmla="*/ 2147483647 w 2662"/>
              <a:gd name="T5" fmla="*/ 2045717732 h 2214"/>
              <a:gd name="T6" fmla="*/ 1932519822 w 2662"/>
              <a:gd name="T7" fmla="*/ 0 h 2214"/>
              <a:gd name="T8" fmla="*/ 0 w 2662"/>
              <a:gd name="T9" fmla="*/ 2147483647 h 22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62"/>
              <a:gd name="T16" fmla="*/ 0 h 2214"/>
              <a:gd name="T17" fmla="*/ 2662 w 2662"/>
              <a:gd name="T18" fmla="*/ 2214 h 22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62" h="2214">
                <a:moveTo>
                  <a:pt x="0" y="1260"/>
                </a:moveTo>
                <a:lnTo>
                  <a:pt x="1753" y="2214"/>
                </a:lnTo>
                <a:lnTo>
                  <a:pt x="2662" y="1017"/>
                </a:lnTo>
                <a:lnTo>
                  <a:pt x="1337" y="0"/>
                </a:lnTo>
                <a:lnTo>
                  <a:pt x="0" y="126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8440" name="Oval 10"/>
          <p:cNvSpPr>
            <a:spLocks noChangeArrowheads="1"/>
          </p:cNvSpPr>
          <p:nvPr/>
        </p:nvSpPr>
        <p:spPr bwMode="auto">
          <a:xfrm>
            <a:off x="7610475" y="3581400"/>
            <a:ext cx="119063" cy="119063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1" name="Line 11"/>
          <p:cNvSpPr>
            <a:spLocks noChangeShapeType="1"/>
          </p:cNvSpPr>
          <p:nvPr/>
        </p:nvSpPr>
        <p:spPr bwMode="auto">
          <a:xfrm flipV="1">
            <a:off x="5059363" y="3635758"/>
            <a:ext cx="2620962" cy="2205037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8442" name="Oval 12"/>
          <p:cNvSpPr>
            <a:spLocks noChangeArrowheads="1"/>
          </p:cNvSpPr>
          <p:nvPr/>
        </p:nvSpPr>
        <p:spPr bwMode="auto">
          <a:xfrm>
            <a:off x="5018088" y="5754688"/>
            <a:ext cx="119062" cy="119062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3" name="Text Box 13"/>
          <p:cNvSpPr txBox="1">
            <a:spLocks noChangeArrowheads="1"/>
          </p:cNvSpPr>
          <p:nvPr/>
        </p:nvSpPr>
        <p:spPr bwMode="auto">
          <a:xfrm>
            <a:off x="7639050" y="3138488"/>
            <a:ext cx="420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bg2"/>
                </a:solidFill>
                <a:latin typeface="Arial" charset="0"/>
              </a:rPr>
              <a:t>P</a:t>
            </a:r>
            <a:endParaRPr lang="de-DE" baseline="-25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8444" name="Text Box 14"/>
          <p:cNvSpPr txBox="1">
            <a:spLocks noChangeArrowheads="1"/>
          </p:cNvSpPr>
          <p:nvPr/>
        </p:nvSpPr>
        <p:spPr bwMode="auto">
          <a:xfrm>
            <a:off x="484188" y="1244600"/>
            <a:ext cx="2789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400">
                <a:solidFill>
                  <a:schemeClr val="bg2"/>
                </a:solidFill>
                <a:latin typeface="Arial" charset="0"/>
              </a:rPr>
              <a:t>Strahl:  P = P</a:t>
            </a:r>
            <a:r>
              <a:rPr lang="de-DE" sz="2400" baseline="-25000">
                <a:solidFill>
                  <a:schemeClr val="bg2"/>
                </a:solidFill>
                <a:latin typeface="Arial" charset="0"/>
              </a:rPr>
              <a:t>0 </a:t>
            </a:r>
            <a:r>
              <a:rPr lang="de-DE" sz="2400">
                <a:solidFill>
                  <a:schemeClr val="bg2"/>
                </a:solidFill>
                <a:latin typeface="Arial" charset="0"/>
              </a:rPr>
              <a:t>+ t V</a:t>
            </a:r>
          </a:p>
        </p:txBody>
      </p:sp>
      <p:sp>
        <p:nvSpPr>
          <p:cNvPr id="18445" name="Line 17"/>
          <p:cNvSpPr>
            <a:spLocks noChangeShapeType="1"/>
          </p:cNvSpPr>
          <p:nvPr/>
        </p:nvSpPr>
        <p:spPr bwMode="auto">
          <a:xfrm flipH="1">
            <a:off x="7932738" y="3992563"/>
            <a:ext cx="377825" cy="355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8446" name="Text Box 18"/>
          <p:cNvSpPr txBox="1">
            <a:spLocks noChangeArrowheads="1"/>
          </p:cNvSpPr>
          <p:nvPr/>
        </p:nvSpPr>
        <p:spPr bwMode="auto">
          <a:xfrm>
            <a:off x="8245475" y="4056063"/>
            <a:ext cx="441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bg2"/>
                </a:solidFill>
                <a:latin typeface="Arial" charset="0"/>
              </a:rPr>
              <a:t>N</a:t>
            </a:r>
            <a:endParaRPr lang="de-DE" baseline="-25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8447" name="Text Box 19"/>
          <p:cNvSpPr txBox="1">
            <a:spLocks noChangeArrowheads="1"/>
          </p:cNvSpPr>
          <p:nvPr/>
        </p:nvSpPr>
        <p:spPr bwMode="auto">
          <a:xfrm>
            <a:off x="533400" y="1914525"/>
            <a:ext cx="3116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400">
                <a:solidFill>
                  <a:schemeClr val="bg2"/>
                </a:solidFill>
                <a:latin typeface="Arial" charset="0"/>
              </a:rPr>
              <a:t>Ebene:   P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•</a:t>
            </a:r>
            <a:r>
              <a:rPr lang="de-DE" sz="2400">
                <a:solidFill>
                  <a:schemeClr val="bg2"/>
                </a:solidFill>
                <a:latin typeface="Arial" charset="0"/>
              </a:rPr>
              <a:t> N + d  =0</a:t>
            </a:r>
          </a:p>
        </p:txBody>
      </p:sp>
      <p:sp>
        <p:nvSpPr>
          <p:cNvPr id="239636" name="Text Box 20"/>
          <p:cNvSpPr txBox="1">
            <a:spLocks noChangeArrowheads="1"/>
          </p:cNvSpPr>
          <p:nvPr/>
        </p:nvSpPr>
        <p:spPr bwMode="auto">
          <a:xfrm>
            <a:off x="525463" y="2927350"/>
            <a:ext cx="41735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P </a:t>
            </a:r>
            <a:r>
              <a:rPr lang="de-DE" sz="2000">
                <a:solidFill>
                  <a:schemeClr val="bg2"/>
                </a:solidFill>
              </a:rPr>
              <a:t>einsetzen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:</a:t>
            </a: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	( </a:t>
            </a:r>
            <a:r>
              <a:rPr lang="de-DE" sz="2000" b="1">
                <a:solidFill>
                  <a:schemeClr val="bg2"/>
                </a:solidFill>
                <a:latin typeface="Arial" charset="0"/>
              </a:rPr>
              <a:t>P</a:t>
            </a:r>
            <a:r>
              <a:rPr lang="de-DE" sz="2000" b="1" baseline="-25000">
                <a:solidFill>
                  <a:schemeClr val="bg2"/>
                </a:solidFill>
                <a:latin typeface="Arial" charset="0"/>
              </a:rPr>
              <a:t>0 </a:t>
            </a:r>
            <a:r>
              <a:rPr lang="de-DE" sz="2000" b="1">
                <a:solidFill>
                  <a:schemeClr val="bg2"/>
                </a:solidFill>
                <a:latin typeface="Arial" charset="0"/>
              </a:rPr>
              <a:t>+ t V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) •</a:t>
            </a:r>
            <a:r>
              <a:rPr lang="de-DE" sz="2400">
                <a:solidFill>
                  <a:schemeClr val="bg2"/>
                </a:solidFill>
                <a:latin typeface="Arial" charset="0"/>
              </a:rPr>
              <a:t> 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N + d  = 0</a:t>
            </a:r>
          </a:p>
        </p:txBody>
      </p:sp>
      <p:sp>
        <p:nvSpPr>
          <p:cNvPr id="239637" name="Text Box 21"/>
          <p:cNvSpPr txBox="1">
            <a:spLocks noChangeArrowheads="1"/>
          </p:cNvSpPr>
          <p:nvPr/>
        </p:nvSpPr>
        <p:spPr bwMode="auto">
          <a:xfrm>
            <a:off x="473075" y="3962400"/>
            <a:ext cx="4702175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</a:rPr>
              <a:t>Lösung</a:t>
            </a:r>
          </a:p>
          <a:p>
            <a:pPr algn="l"/>
            <a:endParaRPr lang="de-DE" sz="2000">
              <a:solidFill>
                <a:schemeClr val="bg2"/>
              </a:solidFill>
              <a:latin typeface="Arial" charset="0"/>
            </a:endParaRP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	t = -(</a:t>
            </a:r>
            <a:r>
              <a:rPr lang="de-DE" sz="2000" b="1">
                <a:solidFill>
                  <a:schemeClr val="bg2"/>
                </a:solidFill>
                <a:latin typeface="Arial" charset="0"/>
              </a:rPr>
              <a:t>P</a:t>
            </a:r>
            <a:r>
              <a:rPr lang="de-DE" sz="2000" b="1" baseline="-25000">
                <a:solidFill>
                  <a:schemeClr val="bg2"/>
                </a:solidFill>
                <a:latin typeface="Arial" charset="0"/>
              </a:rPr>
              <a:t>0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•  N + d ) / (V •  N)</a:t>
            </a:r>
          </a:p>
          <a:p>
            <a:pPr algn="l"/>
            <a:endParaRPr lang="de-DE" sz="2000">
              <a:solidFill>
                <a:schemeClr val="bg2"/>
              </a:solidFill>
              <a:latin typeface="Arial" charset="0"/>
            </a:endParaRP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	P = P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0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+ t 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36" grpId="0" autoUpdateAnimBg="0"/>
      <p:bldP spid="239637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110163" y="4267200"/>
            <a:ext cx="3657600" cy="1819275"/>
            <a:chOff x="3219" y="2688"/>
            <a:chExt cx="2304" cy="1146"/>
          </a:xfrm>
        </p:grpSpPr>
        <p:sp>
          <p:nvSpPr>
            <p:cNvPr id="19477" name="Line 20"/>
            <p:cNvSpPr>
              <a:spLocks noChangeShapeType="1"/>
            </p:cNvSpPr>
            <p:nvPr/>
          </p:nvSpPr>
          <p:spPr bwMode="auto">
            <a:xfrm flipV="1">
              <a:off x="3219" y="2688"/>
              <a:ext cx="928" cy="1146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9478" name="Line 21"/>
            <p:cNvSpPr>
              <a:spLocks noChangeShapeType="1"/>
            </p:cNvSpPr>
            <p:nvPr/>
          </p:nvSpPr>
          <p:spPr bwMode="auto">
            <a:xfrm flipV="1">
              <a:off x="3226" y="2867"/>
              <a:ext cx="2297" cy="96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9479" name="Text Box 22"/>
            <p:cNvSpPr txBox="1">
              <a:spLocks noChangeArrowheads="1"/>
            </p:cNvSpPr>
            <p:nvPr/>
          </p:nvSpPr>
          <p:spPr bwMode="auto">
            <a:xfrm>
              <a:off x="3314" y="3022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400">
                  <a:solidFill>
                    <a:schemeClr val="bg1"/>
                  </a:solidFill>
                  <a:latin typeface="Arial" charset="0"/>
                </a:rPr>
                <a:t>V</a:t>
              </a:r>
              <a:r>
                <a:rPr lang="de-DE" sz="2400" baseline="-25000">
                  <a:solidFill>
                    <a:schemeClr val="bg1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19480" name="Text Box 23"/>
            <p:cNvSpPr txBox="1">
              <a:spLocks noChangeArrowheads="1"/>
            </p:cNvSpPr>
            <p:nvPr/>
          </p:nvSpPr>
          <p:spPr bwMode="auto">
            <a:xfrm>
              <a:off x="4606" y="3233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400">
                  <a:solidFill>
                    <a:schemeClr val="bg1"/>
                  </a:solidFill>
                  <a:latin typeface="Arial" charset="0"/>
                </a:rPr>
                <a:t>V</a:t>
              </a:r>
              <a:r>
                <a:rPr lang="de-DE" sz="2400" baseline="-25000">
                  <a:solidFill>
                    <a:schemeClr val="bg1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Schnitt von Strahl mit Dreieck I</a:t>
            </a:r>
          </a:p>
        </p:txBody>
      </p:sp>
      <p:sp>
        <p:nvSpPr>
          <p:cNvPr id="19460" name="Line 3"/>
          <p:cNvSpPr>
            <a:spLocks noChangeShapeType="1"/>
          </p:cNvSpPr>
          <p:nvPr/>
        </p:nvSpPr>
        <p:spPr bwMode="auto">
          <a:xfrm flipV="1">
            <a:off x="7694613" y="2608263"/>
            <a:ext cx="1574800" cy="12922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323850" y="1049338"/>
            <a:ext cx="7642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Prüfe, ob Schnittpunkt innerhalb des Dreiecks liegt 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5006975" y="6145213"/>
            <a:ext cx="5556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bg2"/>
                </a:solidFill>
                <a:latin typeface="Arial" charset="0"/>
              </a:rPr>
              <a:t>P</a:t>
            </a:r>
            <a:r>
              <a:rPr lang="de-DE" baseline="-25000">
                <a:solidFill>
                  <a:schemeClr val="bg2"/>
                </a:solidFill>
                <a:latin typeface="Arial" charset="0"/>
              </a:rPr>
              <a:t>0</a:t>
            </a:r>
          </a:p>
        </p:txBody>
      </p:sp>
      <p:grpSp>
        <p:nvGrpSpPr>
          <p:cNvPr id="19463" name="Group 8"/>
          <p:cNvGrpSpPr>
            <a:grpSpLocks/>
          </p:cNvGrpSpPr>
          <p:nvPr/>
        </p:nvGrpSpPr>
        <p:grpSpPr bwMode="auto">
          <a:xfrm>
            <a:off x="6577013" y="2308225"/>
            <a:ext cx="2203450" cy="2244725"/>
            <a:chOff x="3559" y="1082"/>
            <a:chExt cx="1388" cy="1414"/>
          </a:xfrm>
        </p:grpSpPr>
        <p:sp>
          <p:nvSpPr>
            <p:cNvPr id="19475" name="Freeform 9"/>
            <p:cNvSpPr>
              <a:spLocks/>
            </p:cNvSpPr>
            <p:nvPr/>
          </p:nvSpPr>
          <p:spPr bwMode="auto">
            <a:xfrm>
              <a:off x="3559" y="1082"/>
              <a:ext cx="1388" cy="1414"/>
            </a:xfrm>
            <a:custGeom>
              <a:avLst/>
              <a:gdLst>
                <a:gd name="T0" fmla="*/ 0 w 1388"/>
                <a:gd name="T1" fmla="*/ 1222 h 1414"/>
                <a:gd name="T2" fmla="*/ 1388 w 1388"/>
                <a:gd name="T3" fmla="*/ 1414 h 1414"/>
                <a:gd name="T4" fmla="*/ 1254 w 1388"/>
                <a:gd name="T5" fmla="*/ 0 h 1414"/>
                <a:gd name="T6" fmla="*/ 0 w 1388"/>
                <a:gd name="T7" fmla="*/ 1222 h 14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88"/>
                <a:gd name="T13" fmla="*/ 0 h 1414"/>
                <a:gd name="T14" fmla="*/ 1388 w 1388"/>
                <a:gd name="T15" fmla="*/ 1414 h 14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88" h="1414">
                  <a:moveTo>
                    <a:pt x="0" y="1222"/>
                  </a:moveTo>
                  <a:lnTo>
                    <a:pt x="1388" y="1414"/>
                  </a:lnTo>
                  <a:lnTo>
                    <a:pt x="1254" y="0"/>
                  </a:lnTo>
                  <a:lnTo>
                    <a:pt x="0" y="1222"/>
                  </a:lnTo>
                  <a:close/>
                </a:path>
              </a:pathLst>
            </a:custGeom>
            <a:solidFill>
              <a:schemeClr val="accent1"/>
            </a:solidFill>
            <a:ln w="28575" cap="flat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9476" name="Oval 10"/>
            <p:cNvSpPr>
              <a:spLocks noChangeArrowheads="1"/>
            </p:cNvSpPr>
            <p:nvPr/>
          </p:nvSpPr>
          <p:spPr bwMode="auto">
            <a:xfrm>
              <a:off x="4230" y="2051"/>
              <a:ext cx="75" cy="7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9464" name="Line 11"/>
          <p:cNvSpPr>
            <a:spLocks noChangeShapeType="1"/>
          </p:cNvSpPr>
          <p:nvPr/>
        </p:nvSpPr>
        <p:spPr bwMode="auto">
          <a:xfrm flipV="1">
            <a:off x="5091113" y="3879850"/>
            <a:ext cx="2620962" cy="2205038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9465" name="Text Box 13"/>
          <p:cNvSpPr txBox="1">
            <a:spLocks noChangeArrowheads="1"/>
          </p:cNvSpPr>
          <p:nvPr/>
        </p:nvSpPr>
        <p:spPr bwMode="auto">
          <a:xfrm>
            <a:off x="7670800" y="3403600"/>
            <a:ext cx="420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bg2"/>
                </a:solidFill>
                <a:latin typeface="Arial" charset="0"/>
              </a:rPr>
              <a:t>P</a:t>
            </a:r>
            <a:endParaRPr lang="de-DE" baseline="-25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9466" name="Text Box 14"/>
          <p:cNvSpPr txBox="1">
            <a:spLocks noChangeArrowheads="1"/>
          </p:cNvSpPr>
          <p:nvPr/>
        </p:nvSpPr>
        <p:spPr bwMode="auto">
          <a:xfrm>
            <a:off x="841375" y="2105025"/>
            <a:ext cx="3621088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For each side of triangle</a:t>
            </a:r>
          </a:p>
          <a:p>
            <a:pPr algn="l"/>
            <a:endParaRPr lang="de-DE" sz="2000">
              <a:solidFill>
                <a:schemeClr val="bg2"/>
              </a:solidFill>
              <a:latin typeface="Arial" charset="0"/>
            </a:endParaRP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	V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1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= T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1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– P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o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 </a:t>
            </a: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	V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2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= T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2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– P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o</a:t>
            </a:r>
            <a:endParaRPr lang="de-DE" sz="2000">
              <a:solidFill>
                <a:schemeClr val="bg2"/>
              </a:solidFill>
              <a:latin typeface="Arial" charset="0"/>
            </a:endParaRP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	N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1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= V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2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x V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1</a:t>
            </a:r>
          </a:p>
          <a:p>
            <a:pPr algn="l"/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	</a:t>
            </a:r>
            <a:r>
              <a:rPr lang="de-DE" sz="2000" i="1">
                <a:solidFill>
                  <a:schemeClr val="bg2"/>
                </a:solidFill>
                <a:latin typeface="Arial" charset="0"/>
              </a:rPr>
              <a:t>( normiere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N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1 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)</a:t>
            </a: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	</a:t>
            </a:r>
            <a:endParaRPr lang="de-DE" sz="2000" baseline="-25000">
              <a:solidFill>
                <a:schemeClr val="bg2"/>
              </a:solidFill>
              <a:latin typeface="Arial" charset="0"/>
            </a:endParaRPr>
          </a:p>
          <a:p>
            <a:pPr algn="l"/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               	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if (  (P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 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- P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o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) •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N</a:t>
            </a:r>
            <a:r>
              <a:rPr lang="de-DE" sz="2000" baseline="-25000">
                <a:solidFill>
                  <a:schemeClr val="bg2"/>
                </a:solidFill>
                <a:latin typeface="Arial" charset="0"/>
              </a:rPr>
              <a:t>1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&lt; 0 )</a:t>
            </a: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		return FALSE;</a:t>
            </a: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end;</a:t>
            </a:r>
          </a:p>
          <a:p>
            <a:pPr algn="l"/>
            <a:endParaRPr lang="de-DE" sz="2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9467" name="Text Box 17"/>
          <p:cNvSpPr txBox="1">
            <a:spLocks noChangeArrowheads="1"/>
          </p:cNvSpPr>
          <p:nvPr/>
        </p:nvSpPr>
        <p:spPr bwMode="auto">
          <a:xfrm>
            <a:off x="6175375" y="3794125"/>
            <a:ext cx="48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400">
                <a:solidFill>
                  <a:schemeClr val="bg2"/>
                </a:solidFill>
                <a:latin typeface="Arial" charset="0"/>
              </a:rPr>
              <a:t>T</a:t>
            </a:r>
            <a:r>
              <a:rPr lang="de-DE" sz="2400" baseline="-25000">
                <a:solidFill>
                  <a:schemeClr val="bg2"/>
                </a:solidFill>
                <a:latin typeface="Arial" charset="0"/>
              </a:rPr>
              <a:t>1</a:t>
            </a:r>
          </a:p>
        </p:txBody>
      </p:sp>
      <p:sp>
        <p:nvSpPr>
          <p:cNvPr id="19468" name="Text Box 18"/>
          <p:cNvSpPr txBox="1">
            <a:spLocks noChangeArrowheads="1"/>
          </p:cNvSpPr>
          <p:nvPr/>
        </p:nvSpPr>
        <p:spPr bwMode="auto">
          <a:xfrm>
            <a:off x="8847138" y="4198938"/>
            <a:ext cx="48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400">
                <a:solidFill>
                  <a:schemeClr val="bg2"/>
                </a:solidFill>
                <a:latin typeface="Arial" charset="0"/>
              </a:rPr>
              <a:t>T</a:t>
            </a:r>
            <a:r>
              <a:rPr lang="de-DE" sz="2400" baseline="-25000">
                <a:solidFill>
                  <a:schemeClr val="bg2"/>
                </a:solidFill>
                <a:latin typeface="Arial" charset="0"/>
              </a:rPr>
              <a:t>2</a:t>
            </a:r>
          </a:p>
        </p:txBody>
      </p:sp>
      <p:sp>
        <p:nvSpPr>
          <p:cNvPr id="19469" name="Text Box 19"/>
          <p:cNvSpPr txBox="1">
            <a:spLocks noChangeArrowheads="1"/>
          </p:cNvSpPr>
          <p:nvPr/>
        </p:nvSpPr>
        <p:spPr bwMode="auto">
          <a:xfrm>
            <a:off x="8369300" y="1871663"/>
            <a:ext cx="48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400">
                <a:solidFill>
                  <a:schemeClr val="bg2"/>
                </a:solidFill>
                <a:latin typeface="Arial" charset="0"/>
              </a:rPr>
              <a:t>T</a:t>
            </a:r>
            <a:r>
              <a:rPr lang="de-DE" sz="2400" baseline="-25000">
                <a:solidFill>
                  <a:schemeClr val="bg2"/>
                </a:solidFill>
                <a:latin typeface="Arial" charset="0"/>
              </a:rPr>
              <a:t>3</a:t>
            </a: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7129463" y="4500563"/>
            <a:ext cx="517525" cy="592137"/>
            <a:chOff x="4491" y="2835"/>
            <a:chExt cx="326" cy="373"/>
          </a:xfrm>
        </p:grpSpPr>
        <p:sp>
          <p:nvSpPr>
            <p:cNvPr id="19473" name="Line 26"/>
            <p:cNvSpPr>
              <a:spLocks noChangeShapeType="1"/>
            </p:cNvSpPr>
            <p:nvPr/>
          </p:nvSpPr>
          <p:spPr bwMode="auto">
            <a:xfrm flipV="1">
              <a:off x="4506" y="2835"/>
              <a:ext cx="0" cy="25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9474" name="Text Box 27"/>
            <p:cNvSpPr txBox="1">
              <a:spLocks noChangeArrowheads="1"/>
            </p:cNvSpPr>
            <p:nvPr/>
          </p:nvSpPr>
          <p:spPr bwMode="auto">
            <a:xfrm>
              <a:off x="4491" y="2920"/>
              <a:ext cx="3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400">
                  <a:solidFill>
                    <a:schemeClr val="hlink"/>
                  </a:solidFill>
                  <a:latin typeface="Arial" charset="0"/>
                </a:rPr>
                <a:t>N</a:t>
              </a:r>
              <a:r>
                <a:rPr lang="de-DE" sz="2400" baseline="-25000">
                  <a:solidFill>
                    <a:schemeClr val="hlink"/>
                  </a:solidFill>
                  <a:latin typeface="Arial" charset="0"/>
                </a:rPr>
                <a:t>1</a:t>
              </a:r>
            </a:p>
          </p:txBody>
        </p:sp>
      </p:grpSp>
      <p:sp>
        <p:nvSpPr>
          <p:cNvPr id="19471" name="Line 30"/>
          <p:cNvSpPr>
            <a:spLocks noChangeShapeType="1"/>
          </p:cNvSpPr>
          <p:nvPr/>
        </p:nvSpPr>
        <p:spPr bwMode="auto">
          <a:xfrm flipV="1">
            <a:off x="5094288" y="5329238"/>
            <a:ext cx="912812" cy="750887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9472" name="Oval 12"/>
          <p:cNvSpPr>
            <a:spLocks noChangeArrowheads="1"/>
          </p:cNvSpPr>
          <p:nvPr/>
        </p:nvSpPr>
        <p:spPr bwMode="auto">
          <a:xfrm>
            <a:off x="5049838" y="6019800"/>
            <a:ext cx="119062" cy="119063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Schnitt von Strahl mit Dreieck II</a:t>
            </a:r>
          </a:p>
        </p:txBody>
      </p:sp>
      <p:sp>
        <p:nvSpPr>
          <p:cNvPr id="20483" name="Line 8"/>
          <p:cNvSpPr>
            <a:spLocks noChangeShapeType="1"/>
          </p:cNvSpPr>
          <p:nvPr/>
        </p:nvSpPr>
        <p:spPr bwMode="auto">
          <a:xfrm flipV="1">
            <a:off x="7694613" y="2608263"/>
            <a:ext cx="1574800" cy="12922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0484" name="Text Box 9"/>
          <p:cNvSpPr txBox="1">
            <a:spLocks noChangeArrowheads="1"/>
          </p:cNvSpPr>
          <p:nvPr/>
        </p:nvSpPr>
        <p:spPr bwMode="auto">
          <a:xfrm>
            <a:off x="323850" y="1049338"/>
            <a:ext cx="7642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Prüfe, ob Schnittpunkt innerhalb des Dreiecks liegt </a:t>
            </a:r>
          </a:p>
        </p:txBody>
      </p:sp>
      <p:sp>
        <p:nvSpPr>
          <p:cNvPr id="20485" name="Text Box 10"/>
          <p:cNvSpPr txBox="1">
            <a:spLocks noChangeArrowheads="1"/>
          </p:cNvSpPr>
          <p:nvPr/>
        </p:nvSpPr>
        <p:spPr bwMode="auto">
          <a:xfrm>
            <a:off x="5006975" y="6145213"/>
            <a:ext cx="5556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bg2"/>
                </a:solidFill>
                <a:latin typeface="Arial" charset="0"/>
              </a:rPr>
              <a:t>P</a:t>
            </a:r>
            <a:r>
              <a:rPr lang="de-DE" baseline="-25000">
                <a:solidFill>
                  <a:schemeClr val="bg2"/>
                </a:solidFill>
                <a:latin typeface="Arial" charset="0"/>
              </a:rPr>
              <a:t>0</a:t>
            </a:r>
          </a:p>
        </p:txBody>
      </p:sp>
      <p:grpSp>
        <p:nvGrpSpPr>
          <p:cNvPr id="20486" name="Group 11"/>
          <p:cNvGrpSpPr>
            <a:grpSpLocks/>
          </p:cNvGrpSpPr>
          <p:nvPr/>
        </p:nvGrpSpPr>
        <p:grpSpPr bwMode="auto">
          <a:xfrm>
            <a:off x="6577013" y="2308225"/>
            <a:ext cx="2203450" cy="2244725"/>
            <a:chOff x="3559" y="1082"/>
            <a:chExt cx="1388" cy="1414"/>
          </a:xfrm>
        </p:grpSpPr>
        <p:sp>
          <p:nvSpPr>
            <p:cNvPr id="20505" name="Freeform 12"/>
            <p:cNvSpPr>
              <a:spLocks/>
            </p:cNvSpPr>
            <p:nvPr/>
          </p:nvSpPr>
          <p:spPr bwMode="auto">
            <a:xfrm>
              <a:off x="3559" y="1082"/>
              <a:ext cx="1388" cy="1414"/>
            </a:xfrm>
            <a:custGeom>
              <a:avLst/>
              <a:gdLst>
                <a:gd name="T0" fmla="*/ 0 w 1388"/>
                <a:gd name="T1" fmla="*/ 1222 h 1414"/>
                <a:gd name="T2" fmla="*/ 1388 w 1388"/>
                <a:gd name="T3" fmla="*/ 1414 h 1414"/>
                <a:gd name="T4" fmla="*/ 1254 w 1388"/>
                <a:gd name="T5" fmla="*/ 0 h 1414"/>
                <a:gd name="T6" fmla="*/ 0 w 1388"/>
                <a:gd name="T7" fmla="*/ 1222 h 14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88"/>
                <a:gd name="T13" fmla="*/ 0 h 1414"/>
                <a:gd name="T14" fmla="*/ 1388 w 1388"/>
                <a:gd name="T15" fmla="*/ 1414 h 14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88" h="1414">
                  <a:moveTo>
                    <a:pt x="0" y="1222"/>
                  </a:moveTo>
                  <a:lnTo>
                    <a:pt x="1388" y="1414"/>
                  </a:lnTo>
                  <a:lnTo>
                    <a:pt x="1254" y="0"/>
                  </a:lnTo>
                  <a:lnTo>
                    <a:pt x="0" y="1222"/>
                  </a:lnTo>
                  <a:close/>
                </a:path>
              </a:pathLst>
            </a:custGeom>
            <a:solidFill>
              <a:srgbClr val="99FF99"/>
            </a:solidFill>
            <a:ln w="28575" cap="flat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0506" name="Oval 13"/>
            <p:cNvSpPr>
              <a:spLocks noChangeArrowheads="1"/>
            </p:cNvSpPr>
            <p:nvPr/>
          </p:nvSpPr>
          <p:spPr bwMode="auto">
            <a:xfrm>
              <a:off x="4230" y="2051"/>
              <a:ext cx="75" cy="75"/>
            </a:xfrm>
            <a:prstGeom prst="ellipse">
              <a:avLst/>
            </a:prstGeom>
            <a:solidFill>
              <a:srgbClr val="99FF99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0487" name="Line 14"/>
          <p:cNvSpPr>
            <a:spLocks noChangeShapeType="1"/>
          </p:cNvSpPr>
          <p:nvPr/>
        </p:nvSpPr>
        <p:spPr bwMode="auto">
          <a:xfrm flipV="1">
            <a:off x="5091113" y="3879850"/>
            <a:ext cx="2620962" cy="2205038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0488" name="Oval 15"/>
          <p:cNvSpPr>
            <a:spLocks noChangeArrowheads="1"/>
          </p:cNvSpPr>
          <p:nvPr/>
        </p:nvSpPr>
        <p:spPr bwMode="auto">
          <a:xfrm>
            <a:off x="5049838" y="6019800"/>
            <a:ext cx="119062" cy="119063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0489" name="Text Box 16"/>
          <p:cNvSpPr txBox="1">
            <a:spLocks noChangeArrowheads="1"/>
          </p:cNvSpPr>
          <p:nvPr/>
        </p:nvSpPr>
        <p:spPr bwMode="auto">
          <a:xfrm>
            <a:off x="7670800" y="3403600"/>
            <a:ext cx="420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bg2"/>
                </a:solidFill>
                <a:latin typeface="Arial" charset="0"/>
              </a:rPr>
              <a:t>P</a:t>
            </a:r>
            <a:endParaRPr lang="de-DE" baseline="-25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0490" name="Text Box 17"/>
          <p:cNvSpPr txBox="1">
            <a:spLocks noChangeArrowheads="1"/>
          </p:cNvSpPr>
          <p:nvPr/>
        </p:nvSpPr>
        <p:spPr bwMode="auto">
          <a:xfrm>
            <a:off x="447675" y="2052638"/>
            <a:ext cx="4027488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Berechne  </a:t>
            </a:r>
            <a:r>
              <a:rPr lang="de-DE" sz="2400">
                <a:solidFill>
                  <a:schemeClr val="bg2"/>
                </a:solidFill>
                <a:latin typeface="Symbol" pitchFamily="18" charset="2"/>
              </a:rPr>
              <a:t>a, b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:</a:t>
            </a:r>
          </a:p>
          <a:p>
            <a:pPr algn="l"/>
            <a:endParaRPr lang="de-DE" sz="2000">
              <a:solidFill>
                <a:schemeClr val="bg2"/>
              </a:solidFill>
              <a:latin typeface="Arial" charset="0"/>
            </a:endParaRP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	P = </a:t>
            </a:r>
            <a:r>
              <a:rPr lang="de-DE" sz="2400">
                <a:solidFill>
                  <a:schemeClr val="bg2"/>
                </a:solidFill>
                <a:latin typeface="Symbol" pitchFamily="18" charset="2"/>
              </a:rPr>
              <a:t>a</a:t>
            </a:r>
            <a:r>
              <a:rPr lang="de-DE" sz="2000">
                <a:solidFill>
                  <a:schemeClr val="bg2"/>
                </a:solidFill>
                <a:latin typeface="Symbol" pitchFamily="18" charset="2"/>
              </a:rPr>
              <a:t>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(T2-T1) + </a:t>
            </a:r>
            <a:r>
              <a:rPr lang="de-DE" sz="2400">
                <a:solidFill>
                  <a:schemeClr val="bg2"/>
                </a:solidFill>
                <a:latin typeface="Symbol" pitchFamily="18" charset="2"/>
              </a:rPr>
              <a:t>b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(T3-T1)</a:t>
            </a:r>
          </a:p>
          <a:p>
            <a:pPr algn="l"/>
            <a:endParaRPr lang="de-DE" sz="2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0491" name="Text Box 18"/>
          <p:cNvSpPr txBox="1">
            <a:spLocks noChangeArrowheads="1"/>
          </p:cNvSpPr>
          <p:nvPr/>
        </p:nvSpPr>
        <p:spPr bwMode="auto">
          <a:xfrm>
            <a:off x="6175375" y="3794125"/>
            <a:ext cx="48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400">
                <a:solidFill>
                  <a:schemeClr val="bg2"/>
                </a:solidFill>
                <a:latin typeface="Arial" charset="0"/>
              </a:rPr>
              <a:t>T</a:t>
            </a:r>
            <a:r>
              <a:rPr lang="de-DE" sz="2400" baseline="-25000">
                <a:solidFill>
                  <a:schemeClr val="bg2"/>
                </a:solidFill>
                <a:latin typeface="Arial" charset="0"/>
              </a:rPr>
              <a:t>1</a:t>
            </a:r>
          </a:p>
        </p:txBody>
      </p:sp>
      <p:sp>
        <p:nvSpPr>
          <p:cNvPr id="20492" name="Text Box 19"/>
          <p:cNvSpPr txBox="1">
            <a:spLocks noChangeArrowheads="1"/>
          </p:cNvSpPr>
          <p:nvPr/>
        </p:nvSpPr>
        <p:spPr bwMode="auto">
          <a:xfrm>
            <a:off x="8847138" y="4198938"/>
            <a:ext cx="48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400">
                <a:solidFill>
                  <a:schemeClr val="bg2"/>
                </a:solidFill>
                <a:latin typeface="Arial" charset="0"/>
              </a:rPr>
              <a:t>T</a:t>
            </a:r>
            <a:r>
              <a:rPr lang="de-DE" sz="2400" baseline="-25000">
                <a:solidFill>
                  <a:schemeClr val="bg2"/>
                </a:solidFill>
                <a:latin typeface="Arial" charset="0"/>
              </a:rPr>
              <a:t>2</a:t>
            </a:r>
          </a:p>
        </p:txBody>
      </p:sp>
      <p:sp>
        <p:nvSpPr>
          <p:cNvPr id="20493" name="Text Box 20"/>
          <p:cNvSpPr txBox="1">
            <a:spLocks noChangeArrowheads="1"/>
          </p:cNvSpPr>
          <p:nvPr/>
        </p:nvSpPr>
        <p:spPr bwMode="auto">
          <a:xfrm>
            <a:off x="8369300" y="1871663"/>
            <a:ext cx="48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2400">
                <a:solidFill>
                  <a:schemeClr val="bg2"/>
                </a:solidFill>
                <a:latin typeface="Arial" charset="0"/>
              </a:rPr>
              <a:t>T</a:t>
            </a:r>
            <a:r>
              <a:rPr lang="de-DE" sz="2400" baseline="-25000">
                <a:solidFill>
                  <a:schemeClr val="bg2"/>
                </a:solidFill>
                <a:latin typeface="Arial" charset="0"/>
              </a:rPr>
              <a:t>3</a:t>
            </a:r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6583363" y="3508375"/>
            <a:ext cx="1125537" cy="1230313"/>
            <a:chOff x="4147" y="2210"/>
            <a:chExt cx="709" cy="775"/>
          </a:xfrm>
        </p:grpSpPr>
        <p:sp>
          <p:nvSpPr>
            <p:cNvPr id="20499" name="Text Box 23"/>
            <p:cNvSpPr txBox="1">
              <a:spLocks noChangeArrowheads="1"/>
            </p:cNvSpPr>
            <p:nvPr/>
          </p:nvSpPr>
          <p:spPr bwMode="auto">
            <a:xfrm>
              <a:off x="4446" y="2754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  <a:latin typeface="Symbol" pitchFamily="18" charset="2"/>
                </a:rPr>
                <a:t>a</a:t>
              </a:r>
              <a:endParaRPr lang="de-DE" sz="1800" baseline="-25000">
                <a:solidFill>
                  <a:schemeClr val="hlink"/>
                </a:solidFill>
                <a:latin typeface="Symbol" pitchFamily="18" charset="2"/>
              </a:endParaRPr>
            </a:p>
          </p:txBody>
        </p:sp>
        <p:sp>
          <p:nvSpPr>
            <p:cNvPr id="20500" name="Line 3"/>
            <p:cNvSpPr>
              <a:spLocks noChangeShapeType="1"/>
            </p:cNvSpPr>
            <p:nvPr/>
          </p:nvSpPr>
          <p:spPr bwMode="auto">
            <a:xfrm flipV="1">
              <a:off x="4163" y="2222"/>
              <a:ext cx="456" cy="442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0501" name="Line 24"/>
            <p:cNvSpPr>
              <a:spLocks noChangeShapeType="1"/>
            </p:cNvSpPr>
            <p:nvPr/>
          </p:nvSpPr>
          <p:spPr bwMode="auto">
            <a:xfrm>
              <a:off x="4147" y="2664"/>
              <a:ext cx="664" cy="9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0502" name="Line 25"/>
            <p:cNvSpPr>
              <a:spLocks noChangeShapeType="1"/>
            </p:cNvSpPr>
            <p:nvPr/>
          </p:nvSpPr>
          <p:spPr bwMode="auto">
            <a:xfrm flipH="1">
              <a:off x="4792" y="2464"/>
              <a:ext cx="64" cy="2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0503" name="Line 26"/>
            <p:cNvSpPr>
              <a:spLocks noChangeShapeType="1"/>
            </p:cNvSpPr>
            <p:nvPr/>
          </p:nvSpPr>
          <p:spPr bwMode="auto">
            <a:xfrm>
              <a:off x="4624" y="2224"/>
              <a:ext cx="232" cy="23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0504" name="Text Box 27"/>
            <p:cNvSpPr txBox="1">
              <a:spLocks noChangeArrowheads="1"/>
            </p:cNvSpPr>
            <p:nvPr/>
          </p:nvSpPr>
          <p:spPr bwMode="auto">
            <a:xfrm>
              <a:off x="4244" y="2210"/>
              <a:ext cx="19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  <a:latin typeface="Symbol" pitchFamily="18" charset="2"/>
                </a:rPr>
                <a:t>b</a:t>
              </a:r>
              <a:endParaRPr lang="de-DE" sz="1800" baseline="-25000">
                <a:solidFill>
                  <a:schemeClr val="hlink"/>
                </a:solidFill>
                <a:latin typeface="Symbol" pitchFamily="18" charset="2"/>
              </a:endParaRPr>
            </a:p>
          </p:txBody>
        </p:sp>
      </p:grpSp>
      <p:sp>
        <p:nvSpPr>
          <p:cNvPr id="20495" name="Line 28"/>
          <p:cNvSpPr>
            <a:spLocks noChangeShapeType="1"/>
          </p:cNvSpPr>
          <p:nvPr/>
        </p:nvSpPr>
        <p:spPr bwMode="auto">
          <a:xfrm flipV="1">
            <a:off x="5119688" y="5316538"/>
            <a:ext cx="912812" cy="750887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0496" name="Text Box 29"/>
          <p:cNvSpPr txBox="1">
            <a:spLocks noChangeArrowheads="1"/>
          </p:cNvSpPr>
          <p:nvPr/>
        </p:nvSpPr>
        <p:spPr bwMode="auto">
          <a:xfrm>
            <a:off x="5175250" y="5195888"/>
            <a:ext cx="420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bg2"/>
                </a:solidFill>
                <a:latin typeface="Arial" charset="0"/>
              </a:rPr>
              <a:t>V</a:t>
            </a:r>
            <a:endParaRPr lang="de-DE" baseline="-25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0497" name="Oval 30"/>
          <p:cNvSpPr>
            <a:spLocks noChangeArrowheads="1"/>
          </p:cNvSpPr>
          <p:nvPr/>
        </p:nvSpPr>
        <p:spPr bwMode="auto">
          <a:xfrm>
            <a:off x="5056188" y="6021388"/>
            <a:ext cx="119062" cy="119062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45792" name="Text Box 32"/>
          <p:cNvSpPr txBox="1">
            <a:spLocks noChangeArrowheads="1"/>
          </p:cNvSpPr>
          <p:nvPr/>
        </p:nvSpPr>
        <p:spPr bwMode="auto">
          <a:xfrm>
            <a:off x="533400" y="3552825"/>
            <a:ext cx="555942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Prüfe ob der Punkt innerhalb des Dreiecks  liegt</a:t>
            </a:r>
          </a:p>
          <a:p>
            <a:pPr algn="l"/>
            <a:r>
              <a:rPr lang="de-DE" sz="2000">
                <a:solidFill>
                  <a:schemeClr val="bg2"/>
                </a:solidFill>
                <a:latin typeface="Arial" charset="0"/>
              </a:rPr>
              <a:t>	0 </a:t>
            </a:r>
            <a:r>
              <a:rPr lang="de-DE" sz="2000">
                <a:solidFill>
                  <a:schemeClr val="bg2"/>
                </a:solidFill>
                <a:latin typeface="Arial" charset="0"/>
                <a:sym typeface="Symbol" pitchFamily="18" charset="2"/>
              </a:rPr>
              <a:t>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</a:t>
            </a:r>
            <a:r>
              <a:rPr lang="de-DE" sz="2400">
                <a:solidFill>
                  <a:schemeClr val="bg2"/>
                </a:solidFill>
                <a:latin typeface="Symbol" pitchFamily="18" charset="2"/>
              </a:rPr>
              <a:t>a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</a:t>
            </a:r>
            <a:r>
              <a:rPr lang="de-DE" sz="2000">
                <a:solidFill>
                  <a:schemeClr val="bg2"/>
                </a:solidFill>
                <a:latin typeface="Arial" charset="0"/>
                <a:sym typeface="Symbol" pitchFamily="18" charset="2"/>
              </a:rPr>
              <a:t>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1 und 0 </a:t>
            </a:r>
            <a:r>
              <a:rPr lang="de-DE" sz="2000">
                <a:solidFill>
                  <a:schemeClr val="bg2"/>
                </a:solidFill>
                <a:latin typeface="Arial" charset="0"/>
                <a:sym typeface="Symbol" pitchFamily="18" charset="2"/>
              </a:rPr>
              <a:t>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</a:t>
            </a:r>
            <a:r>
              <a:rPr lang="de-DE" sz="2400">
                <a:solidFill>
                  <a:schemeClr val="bg2"/>
                </a:solidFill>
                <a:latin typeface="Symbol" pitchFamily="18" charset="2"/>
              </a:rPr>
              <a:t>b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</a:t>
            </a:r>
            <a:r>
              <a:rPr lang="de-DE" sz="2000">
                <a:solidFill>
                  <a:schemeClr val="bg2"/>
                </a:solidFill>
                <a:latin typeface="Arial" charset="0"/>
                <a:sym typeface="Symbol" pitchFamily="18" charset="2"/>
              </a:rPr>
              <a:t>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1</a:t>
            </a:r>
          </a:p>
          <a:p>
            <a:pPr algn="l"/>
            <a:r>
              <a:rPr lang="de-DE" sz="2400">
                <a:solidFill>
                  <a:schemeClr val="bg2"/>
                </a:solidFill>
                <a:latin typeface="MT Symbol" pitchFamily="82" charset="2"/>
              </a:rPr>
              <a:t>	</a:t>
            </a:r>
            <a:r>
              <a:rPr lang="de-DE" sz="2400">
                <a:solidFill>
                  <a:schemeClr val="bg2"/>
                </a:solidFill>
                <a:latin typeface="Symbol" pitchFamily="18" charset="2"/>
              </a:rPr>
              <a:t>a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+ </a:t>
            </a:r>
            <a:r>
              <a:rPr lang="de-DE" sz="2400">
                <a:solidFill>
                  <a:schemeClr val="bg2"/>
                </a:solidFill>
                <a:latin typeface="Symbol" pitchFamily="18" charset="2"/>
              </a:rPr>
              <a:t>b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</a:t>
            </a:r>
            <a:r>
              <a:rPr lang="de-DE" sz="2000">
                <a:solidFill>
                  <a:schemeClr val="bg2"/>
                </a:solidFill>
                <a:latin typeface="Arial" charset="0"/>
                <a:sym typeface="Symbol" pitchFamily="18" charset="2"/>
              </a:rPr>
              <a:t> 1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Objektbezogen versus Bildbezogen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04800" y="938213"/>
            <a:ext cx="9790113" cy="74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Eine Szene bestehe aus </a:t>
            </a:r>
            <a:r>
              <a:rPr lang="de-DE" sz="3100" i="1">
                <a:solidFill>
                  <a:schemeClr val="bg2"/>
                </a:solidFill>
                <a:latin typeface="Arial" charset="0"/>
              </a:rPr>
              <a:t>n</a:t>
            </a:r>
            <a:r>
              <a:rPr lang="de-DE" sz="3100">
                <a:solidFill>
                  <a:schemeClr val="bg2"/>
                </a:solidFill>
                <a:latin typeface="Arial" charset="0"/>
              </a:rPr>
              <a:t> Objekten (Dreiecke).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             </a:t>
            </a:r>
          </a:p>
        </p:txBody>
      </p:sp>
      <p:sp>
        <p:nvSpPr>
          <p:cNvPr id="206852" name="Rectangle 4"/>
          <p:cNvSpPr>
            <a:spLocks noChangeArrowheads="1"/>
          </p:cNvSpPr>
          <p:nvPr/>
        </p:nvSpPr>
        <p:spPr bwMode="auto">
          <a:xfrm>
            <a:off x="293688" y="1624013"/>
            <a:ext cx="4124325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A)  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für alle Objekte </a:t>
            </a:r>
            <a:r>
              <a:rPr lang="de-DE" sz="2000" i="1">
                <a:solidFill>
                  <a:schemeClr val="bg2"/>
                </a:solidFill>
                <a:latin typeface="Arial" charset="0"/>
              </a:rPr>
              <a:t>n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{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    bestimme alle sichtbaren Teile;</a:t>
            </a:r>
            <a:endParaRPr lang="de-DE" sz="1200">
              <a:solidFill>
                <a:schemeClr val="bg2"/>
              </a:solidFill>
              <a:latin typeface="Arial" charset="0"/>
            </a:endParaRP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de-DE" sz="1200">
              <a:solidFill>
                <a:schemeClr val="bg2"/>
              </a:solidFill>
              <a:latin typeface="Arial" charset="0"/>
            </a:endParaRP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    zeichne die sichtbaren Teile;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  }</a:t>
            </a:r>
          </a:p>
        </p:txBody>
      </p:sp>
      <p:sp>
        <p:nvSpPr>
          <p:cNvPr id="206853" name="Rectangle 5"/>
          <p:cNvSpPr>
            <a:spLocks noChangeArrowheads="1"/>
          </p:cNvSpPr>
          <p:nvPr/>
        </p:nvSpPr>
        <p:spPr bwMode="auto">
          <a:xfrm>
            <a:off x="4826000" y="1619250"/>
            <a:ext cx="5478463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B)  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für jeden Bildpunkt </a:t>
            </a:r>
            <a:r>
              <a:rPr lang="de-DE" sz="2000" i="1">
                <a:solidFill>
                  <a:schemeClr val="bg2"/>
                </a:solidFill>
                <a:latin typeface="Arial" charset="0"/>
              </a:rPr>
              <a:t>p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 {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    bestimme das zum Beobachter nächste</a:t>
            </a:r>
            <a:br>
              <a:rPr lang="de-DE" sz="2000">
                <a:solidFill>
                  <a:schemeClr val="bg2"/>
                </a:solidFill>
                <a:latin typeface="Arial" charset="0"/>
              </a:rPr>
            </a:br>
            <a:r>
              <a:rPr lang="de-DE" sz="2000">
                <a:solidFill>
                  <a:schemeClr val="bg2"/>
                </a:solidFill>
                <a:latin typeface="Arial" charset="0"/>
              </a:rPr>
              <a:t>    Objekt;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    zeichne den Bildpunkt;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}</a:t>
            </a:r>
          </a:p>
        </p:txBody>
      </p:sp>
      <p:sp>
        <p:nvSpPr>
          <p:cNvPr id="206856" name="Rectangle 8"/>
          <p:cNvSpPr>
            <a:spLocks noChangeArrowheads="1"/>
          </p:cNvSpPr>
          <p:nvPr/>
        </p:nvSpPr>
        <p:spPr bwMode="auto">
          <a:xfrm>
            <a:off x="592138" y="4745038"/>
            <a:ext cx="33972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sz="2400">
                <a:solidFill>
                  <a:schemeClr val="bg2"/>
                </a:solidFill>
                <a:latin typeface="Arial" charset="0"/>
              </a:rPr>
              <a:t>etwa</a:t>
            </a:r>
            <a:r>
              <a:rPr lang="de-DE">
                <a:solidFill>
                  <a:schemeClr val="bg2"/>
                </a:solidFill>
              </a:rPr>
              <a:t>  </a:t>
            </a:r>
            <a:r>
              <a:rPr lang="de-DE" i="1">
                <a:solidFill>
                  <a:schemeClr val="bg2"/>
                </a:solidFill>
              </a:rPr>
              <a:t> n</a:t>
            </a:r>
            <a:r>
              <a:rPr lang="en-US" i="1">
                <a:solidFill>
                  <a:schemeClr val="bg2"/>
                </a:solidFill>
                <a:cs typeface="Times New Roman" pitchFamily="18" charset="0"/>
              </a:rPr>
              <a:t>·n  </a:t>
            </a:r>
            <a:r>
              <a:rPr lang="en-US" sz="2400">
                <a:solidFill>
                  <a:schemeClr val="bg2"/>
                </a:solidFill>
                <a:latin typeface="Arial" charset="0"/>
                <a:cs typeface="Times New Roman" pitchFamily="18" charset="0"/>
              </a:rPr>
              <a:t>Operationen</a:t>
            </a:r>
          </a:p>
        </p:txBody>
      </p:sp>
      <p:sp>
        <p:nvSpPr>
          <p:cNvPr id="206857" name="Rectangle 9"/>
          <p:cNvSpPr>
            <a:spLocks noChangeArrowheads="1"/>
          </p:cNvSpPr>
          <p:nvPr/>
        </p:nvSpPr>
        <p:spPr bwMode="auto">
          <a:xfrm>
            <a:off x="4986338" y="4745038"/>
            <a:ext cx="35750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sz="2400">
                <a:solidFill>
                  <a:schemeClr val="bg2"/>
                </a:solidFill>
                <a:latin typeface="Arial" charset="0"/>
              </a:rPr>
              <a:t>etwa</a:t>
            </a:r>
            <a:r>
              <a:rPr lang="de-DE">
                <a:solidFill>
                  <a:schemeClr val="bg2"/>
                </a:solidFill>
              </a:rPr>
              <a:t>  </a:t>
            </a:r>
            <a:r>
              <a:rPr lang="de-DE" i="1">
                <a:solidFill>
                  <a:schemeClr val="bg2"/>
                </a:solidFill>
              </a:rPr>
              <a:t> p</a:t>
            </a:r>
            <a:r>
              <a:rPr lang="de-DE" b="1" i="1">
                <a:solidFill>
                  <a:schemeClr val="bg2"/>
                </a:solidFill>
              </a:rPr>
              <a:t> </a:t>
            </a:r>
            <a:r>
              <a:rPr lang="en-US" b="1" i="1">
                <a:solidFill>
                  <a:schemeClr val="bg2"/>
                </a:solidFill>
                <a:cs typeface="Times New Roman" pitchFamily="18" charset="0"/>
              </a:rPr>
              <a:t>· </a:t>
            </a:r>
            <a:r>
              <a:rPr lang="en-US" i="1">
                <a:solidFill>
                  <a:schemeClr val="bg2"/>
                </a:solidFill>
                <a:cs typeface="Times New Roman" pitchFamily="18" charset="0"/>
              </a:rPr>
              <a:t>n  </a:t>
            </a:r>
            <a:r>
              <a:rPr lang="en-US" sz="2400">
                <a:solidFill>
                  <a:schemeClr val="bg2"/>
                </a:solidFill>
                <a:latin typeface="Arial" charset="0"/>
                <a:cs typeface="Times New Roman" pitchFamily="18" charset="0"/>
              </a:rPr>
              <a:t>Operationen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6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6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6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2" grpId="0" autoUpdateAnimBg="0"/>
      <p:bldP spid="206853" grpId="0" autoUpdateAnimBg="0"/>
      <p:bldP spid="206856" grpId="0"/>
      <p:bldP spid="20685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Begrenzungsvolumen</a:t>
            </a:r>
          </a:p>
        </p:txBody>
      </p:sp>
      <p:sp>
        <p:nvSpPr>
          <p:cNvPr id="21507" name="Freeform 4"/>
          <p:cNvSpPr>
            <a:spLocks/>
          </p:cNvSpPr>
          <p:nvPr/>
        </p:nvSpPr>
        <p:spPr bwMode="auto">
          <a:xfrm>
            <a:off x="6088063" y="3354388"/>
            <a:ext cx="2155825" cy="1960562"/>
          </a:xfrm>
          <a:custGeom>
            <a:avLst/>
            <a:gdLst>
              <a:gd name="T0" fmla="*/ 634937125 w 2310"/>
              <a:gd name="T1" fmla="*/ 521034505 h 1779"/>
              <a:gd name="T2" fmla="*/ 1287293503 w 2310"/>
              <a:gd name="T3" fmla="*/ 0 h 1779"/>
              <a:gd name="T4" fmla="*/ 1382229130 w 2310"/>
              <a:gd name="T5" fmla="*/ 427516028 h 1779"/>
              <a:gd name="T6" fmla="*/ 1092196007 w 2310"/>
              <a:gd name="T7" fmla="*/ 653418175 h 1779"/>
              <a:gd name="T8" fmla="*/ 1516357842 w 2310"/>
              <a:gd name="T9" fmla="*/ 886609337 h 1779"/>
              <a:gd name="T10" fmla="*/ 1549454889 w 2310"/>
              <a:gd name="T11" fmla="*/ 653418175 h 1779"/>
              <a:gd name="T12" fmla="*/ 2011940013 w 2310"/>
              <a:gd name="T13" fmla="*/ 738436475 h 1779"/>
              <a:gd name="T14" fmla="*/ 1867358816 w 2310"/>
              <a:gd name="T15" fmla="*/ 1033567731 h 1779"/>
              <a:gd name="T16" fmla="*/ 1415326177 w 2310"/>
              <a:gd name="T17" fmla="*/ 1259470980 h 1779"/>
              <a:gd name="T18" fmla="*/ 952841053 w 2310"/>
              <a:gd name="T19" fmla="*/ 1127086207 h 1779"/>
              <a:gd name="T20" fmla="*/ 1526810327 w 2310"/>
              <a:gd name="T21" fmla="*/ 1438006655 h 1779"/>
              <a:gd name="T22" fmla="*/ 1655713730 w 2310"/>
              <a:gd name="T23" fmla="*/ 1764716293 h 1779"/>
              <a:gd name="T24" fmla="*/ 1895229621 w 2310"/>
              <a:gd name="T25" fmla="*/ 1678484627 h 1779"/>
              <a:gd name="T26" fmla="*/ 1850810293 w 2310"/>
              <a:gd name="T27" fmla="*/ 1943253070 h 1779"/>
              <a:gd name="T28" fmla="*/ 819582137 w 2310"/>
              <a:gd name="T29" fmla="*/ 1795079106 h 1779"/>
              <a:gd name="T30" fmla="*/ 741195033 w 2310"/>
              <a:gd name="T31" fmla="*/ 2147483647 h 1779"/>
              <a:gd name="T32" fmla="*/ 690678734 w 2310"/>
              <a:gd name="T33" fmla="*/ 1725851100 h 1779"/>
              <a:gd name="T34" fmla="*/ 646259406 w 2310"/>
              <a:gd name="T35" fmla="*/ 1989405074 h 1779"/>
              <a:gd name="T36" fmla="*/ 557420751 w 2310"/>
              <a:gd name="T37" fmla="*/ 1499947850 h 1779"/>
              <a:gd name="T38" fmla="*/ 495582171 w 2310"/>
              <a:gd name="T39" fmla="*/ 1748927102 h 1779"/>
              <a:gd name="T40" fmla="*/ 490355928 w 2310"/>
              <a:gd name="T41" fmla="*/ 1406429373 h 1779"/>
              <a:gd name="T42" fmla="*/ 1070422175 w 2310"/>
              <a:gd name="T43" fmla="*/ 1328698986 h 1779"/>
              <a:gd name="T44" fmla="*/ 451161910 w 2310"/>
              <a:gd name="T45" fmla="*/ 1212103405 h 1779"/>
              <a:gd name="T46" fmla="*/ 0 w 2310"/>
              <a:gd name="T47" fmla="*/ 1142875399 h 1779"/>
              <a:gd name="T48" fmla="*/ 27870804 w 2310"/>
              <a:gd name="T49" fmla="*/ 948550533 h 1779"/>
              <a:gd name="T50" fmla="*/ 39194018 w 2310"/>
              <a:gd name="T51" fmla="*/ 839241762 h 1779"/>
              <a:gd name="T52" fmla="*/ 624485574 w 2310"/>
              <a:gd name="T53" fmla="*/ 1042069010 h 1779"/>
              <a:gd name="T54" fmla="*/ 351000974 w 2310"/>
              <a:gd name="T55" fmla="*/ 450592030 h 1779"/>
              <a:gd name="T56" fmla="*/ 657581687 w 2310"/>
              <a:gd name="T57" fmla="*/ 901182958 h 1779"/>
              <a:gd name="T58" fmla="*/ 634937125 w 2310"/>
              <a:gd name="T59" fmla="*/ 521034505 h 1779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2310"/>
              <a:gd name="T91" fmla="*/ 0 h 1779"/>
              <a:gd name="T92" fmla="*/ 2310 w 2310"/>
              <a:gd name="T93" fmla="*/ 1779 h 1779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2310" h="1779">
                <a:moveTo>
                  <a:pt x="729" y="429"/>
                </a:moveTo>
                <a:lnTo>
                  <a:pt x="1478" y="0"/>
                </a:lnTo>
                <a:lnTo>
                  <a:pt x="1587" y="352"/>
                </a:lnTo>
                <a:lnTo>
                  <a:pt x="1254" y="538"/>
                </a:lnTo>
                <a:lnTo>
                  <a:pt x="1741" y="730"/>
                </a:lnTo>
                <a:lnTo>
                  <a:pt x="1779" y="538"/>
                </a:lnTo>
                <a:lnTo>
                  <a:pt x="2310" y="608"/>
                </a:lnTo>
                <a:lnTo>
                  <a:pt x="2144" y="851"/>
                </a:lnTo>
                <a:lnTo>
                  <a:pt x="1625" y="1037"/>
                </a:lnTo>
                <a:lnTo>
                  <a:pt x="1094" y="928"/>
                </a:lnTo>
                <a:lnTo>
                  <a:pt x="1753" y="1184"/>
                </a:lnTo>
                <a:lnTo>
                  <a:pt x="1901" y="1453"/>
                </a:lnTo>
                <a:lnTo>
                  <a:pt x="2176" y="1382"/>
                </a:lnTo>
                <a:lnTo>
                  <a:pt x="2125" y="1600"/>
                </a:lnTo>
                <a:lnTo>
                  <a:pt x="941" y="1478"/>
                </a:lnTo>
                <a:lnTo>
                  <a:pt x="851" y="1779"/>
                </a:lnTo>
                <a:lnTo>
                  <a:pt x="793" y="1421"/>
                </a:lnTo>
                <a:lnTo>
                  <a:pt x="742" y="1638"/>
                </a:lnTo>
                <a:lnTo>
                  <a:pt x="640" y="1235"/>
                </a:lnTo>
                <a:lnTo>
                  <a:pt x="569" y="1440"/>
                </a:lnTo>
                <a:lnTo>
                  <a:pt x="563" y="1158"/>
                </a:lnTo>
                <a:lnTo>
                  <a:pt x="1229" y="1094"/>
                </a:lnTo>
                <a:lnTo>
                  <a:pt x="518" y="998"/>
                </a:lnTo>
                <a:lnTo>
                  <a:pt x="0" y="941"/>
                </a:lnTo>
                <a:lnTo>
                  <a:pt x="32" y="781"/>
                </a:lnTo>
                <a:lnTo>
                  <a:pt x="45" y="691"/>
                </a:lnTo>
                <a:lnTo>
                  <a:pt x="717" y="858"/>
                </a:lnTo>
                <a:lnTo>
                  <a:pt x="403" y="371"/>
                </a:lnTo>
                <a:lnTo>
                  <a:pt x="755" y="742"/>
                </a:lnTo>
                <a:lnTo>
                  <a:pt x="729" y="429"/>
                </a:lnTo>
                <a:close/>
              </a:path>
            </a:pathLst>
          </a:custGeom>
          <a:solidFill>
            <a:srgbClr val="B9F806"/>
          </a:solidFill>
          <a:ln w="190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18117" name="Rectangle 5"/>
          <p:cNvSpPr>
            <a:spLocks noChangeArrowheads="1"/>
          </p:cNvSpPr>
          <p:nvPr/>
        </p:nvSpPr>
        <p:spPr bwMode="auto">
          <a:xfrm>
            <a:off x="6059488" y="3324225"/>
            <a:ext cx="2197100" cy="2011363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23938" y="2439988"/>
            <a:ext cx="6780212" cy="3044825"/>
            <a:chOff x="1400" y="1906"/>
            <a:chExt cx="3516" cy="1579"/>
          </a:xfrm>
        </p:grpSpPr>
        <p:sp>
          <p:nvSpPr>
            <p:cNvPr id="21511" name="Oval 6"/>
            <p:cNvSpPr>
              <a:spLocks noChangeArrowheads="1"/>
            </p:cNvSpPr>
            <p:nvPr/>
          </p:nvSpPr>
          <p:spPr bwMode="auto">
            <a:xfrm>
              <a:off x="1400" y="2873"/>
              <a:ext cx="64" cy="6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512" name="Line 7"/>
            <p:cNvSpPr>
              <a:spLocks noChangeShapeType="1"/>
            </p:cNvSpPr>
            <p:nvPr/>
          </p:nvSpPr>
          <p:spPr bwMode="auto">
            <a:xfrm flipV="1">
              <a:off x="1426" y="2841"/>
              <a:ext cx="2630" cy="64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1513" name="Line 9"/>
            <p:cNvSpPr>
              <a:spLocks noChangeShapeType="1"/>
            </p:cNvSpPr>
            <p:nvPr/>
          </p:nvSpPr>
          <p:spPr bwMode="auto">
            <a:xfrm flipV="1">
              <a:off x="1426" y="1906"/>
              <a:ext cx="3303" cy="992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1514" name="Line 10"/>
            <p:cNvSpPr>
              <a:spLocks noChangeShapeType="1"/>
            </p:cNvSpPr>
            <p:nvPr/>
          </p:nvSpPr>
          <p:spPr bwMode="auto">
            <a:xfrm flipV="1">
              <a:off x="1420" y="2239"/>
              <a:ext cx="3027" cy="659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1515" name="Line 11"/>
            <p:cNvSpPr>
              <a:spLocks noChangeShapeType="1"/>
            </p:cNvSpPr>
            <p:nvPr/>
          </p:nvSpPr>
          <p:spPr bwMode="auto">
            <a:xfrm>
              <a:off x="1452" y="2905"/>
              <a:ext cx="2022" cy="57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1516" name="Line 12"/>
            <p:cNvSpPr>
              <a:spLocks noChangeShapeType="1"/>
            </p:cNvSpPr>
            <p:nvPr/>
          </p:nvSpPr>
          <p:spPr bwMode="auto">
            <a:xfrm>
              <a:off x="1426" y="2891"/>
              <a:ext cx="3490" cy="594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1517" name="Oval 14"/>
            <p:cNvSpPr>
              <a:spLocks noChangeArrowheads="1"/>
            </p:cNvSpPr>
            <p:nvPr/>
          </p:nvSpPr>
          <p:spPr bwMode="auto">
            <a:xfrm>
              <a:off x="4056" y="2816"/>
              <a:ext cx="56" cy="5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18129" name="Rectangle 17"/>
          <p:cNvSpPr>
            <a:spLocks noChangeArrowheads="1"/>
          </p:cNvSpPr>
          <p:nvPr/>
        </p:nvSpPr>
        <p:spPr bwMode="auto">
          <a:xfrm>
            <a:off x="422275" y="1031875"/>
            <a:ext cx="8378825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Bestimme zuerst den Schnittpunkt mit einfachen Formen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Wenn der Strahl das Begrenzungsvolumen nicht schneidet, dann auch nicht seinen Inhalt!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218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7" grpId="0" animBg="1"/>
      <p:bldP spid="218129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Hierarchie von Begrenzungsvolumina </a:t>
            </a:r>
          </a:p>
        </p:txBody>
      </p:sp>
      <p:grpSp>
        <p:nvGrpSpPr>
          <p:cNvPr id="2" name="Group 81"/>
          <p:cNvGrpSpPr>
            <a:grpSpLocks/>
          </p:cNvGrpSpPr>
          <p:nvPr/>
        </p:nvGrpSpPr>
        <p:grpSpPr bwMode="auto">
          <a:xfrm>
            <a:off x="5919788" y="2828925"/>
            <a:ext cx="2360612" cy="3670300"/>
            <a:chOff x="3729" y="1554"/>
            <a:chExt cx="1487" cy="2312"/>
          </a:xfrm>
        </p:grpSpPr>
        <p:sp>
          <p:nvSpPr>
            <p:cNvPr id="22584" name="Rectangle 18"/>
            <p:cNvSpPr>
              <a:spLocks noChangeArrowheads="1"/>
            </p:cNvSpPr>
            <p:nvPr/>
          </p:nvSpPr>
          <p:spPr bwMode="auto">
            <a:xfrm>
              <a:off x="4292" y="3462"/>
              <a:ext cx="394" cy="404"/>
            </a:xfrm>
            <a:prstGeom prst="rect">
              <a:avLst/>
            </a:prstGeom>
            <a:noFill/>
            <a:ln w="28575" cap="rnd">
              <a:solidFill>
                <a:srgbClr val="FF000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85" name="Rectangle 19"/>
            <p:cNvSpPr>
              <a:spLocks noChangeArrowheads="1"/>
            </p:cNvSpPr>
            <p:nvPr/>
          </p:nvSpPr>
          <p:spPr bwMode="auto">
            <a:xfrm>
              <a:off x="4547" y="1671"/>
              <a:ext cx="669" cy="659"/>
            </a:xfrm>
            <a:prstGeom prst="rect">
              <a:avLst/>
            </a:prstGeom>
            <a:noFill/>
            <a:ln w="28575" cap="rnd">
              <a:solidFill>
                <a:srgbClr val="FF000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86" name="Rectangle 32"/>
            <p:cNvSpPr>
              <a:spLocks noChangeArrowheads="1"/>
            </p:cNvSpPr>
            <p:nvPr/>
          </p:nvSpPr>
          <p:spPr bwMode="auto">
            <a:xfrm>
              <a:off x="4335" y="1554"/>
              <a:ext cx="387" cy="378"/>
            </a:xfrm>
            <a:prstGeom prst="rect">
              <a:avLst/>
            </a:prstGeom>
            <a:noFill/>
            <a:ln w="28575" cap="rnd">
              <a:solidFill>
                <a:srgbClr val="FF000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87" name="Rectangle 33"/>
            <p:cNvSpPr>
              <a:spLocks noChangeArrowheads="1"/>
            </p:cNvSpPr>
            <p:nvPr/>
          </p:nvSpPr>
          <p:spPr bwMode="auto">
            <a:xfrm>
              <a:off x="3831" y="3097"/>
              <a:ext cx="515" cy="365"/>
            </a:xfrm>
            <a:prstGeom prst="rect">
              <a:avLst/>
            </a:prstGeom>
            <a:noFill/>
            <a:ln w="28575" cap="rnd">
              <a:solidFill>
                <a:srgbClr val="FF000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88" name="Rectangle 34"/>
            <p:cNvSpPr>
              <a:spLocks noChangeArrowheads="1"/>
            </p:cNvSpPr>
            <p:nvPr/>
          </p:nvSpPr>
          <p:spPr bwMode="auto">
            <a:xfrm>
              <a:off x="3729" y="1824"/>
              <a:ext cx="566" cy="551"/>
            </a:xfrm>
            <a:prstGeom prst="rect">
              <a:avLst/>
            </a:prstGeom>
            <a:noFill/>
            <a:ln w="28575" cap="rnd">
              <a:solidFill>
                <a:srgbClr val="FF000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3" name="Group 83"/>
          <p:cNvGrpSpPr>
            <a:grpSpLocks/>
          </p:cNvGrpSpPr>
          <p:nvPr/>
        </p:nvGrpSpPr>
        <p:grpSpPr bwMode="auto">
          <a:xfrm>
            <a:off x="831850" y="2809875"/>
            <a:ext cx="3103563" cy="2106613"/>
            <a:chOff x="524" y="1542"/>
            <a:chExt cx="1955" cy="1327"/>
          </a:xfrm>
        </p:grpSpPr>
        <p:sp>
          <p:nvSpPr>
            <p:cNvPr id="22576" name="Oval 38"/>
            <p:cNvSpPr>
              <a:spLocks noChangeArrowheads="1"/>
            </p:cNvSpPr>
            <p:nvPr/>
          </p:nvSpPr>
          <p:spPr bwMode="auto">
            <a:xfrm>
              <a:off x="524" y="1927"/>
              <a:ext cx="344" cy="344"/>
            </a:xfrm>
            <a:prstGeom prst="ellipse">
              <a:avLst/>
            </a:prstGeom>
            <a:noFill/>
            <a:ln w="28575" cap="rnd">
              <a:solidFill>
                <a:schemeClr val="accent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2</a:t>
              </a:r>
            </a:p>
          </p:txBody>
        </p:sp>
        <p:sp>
          <p:nvSpPr>
            <p:cNvPr id="22577" name="Oval 39"/>
            <p:cNvSpPr>
              <a:spLocks noChangeArrowheads="1"/>
            </p:cNvSpPr>
            <p:nvPr/>
          </p:nvSpPr>
          <p:spPr bwMode="auto">
            <a:xfrm>
              <a:off x="1260" y="1927"/>
              <a:ext cx="344" cy="344"/>
            </a:xfrm>
            <a:prstGeom prst="ellipse">
              <a:avLst/>
            </a:prstGeom>
            <a:noFill/>
            <a:ln w="28575" cap="rnd">
              <a:solidFill>
                <a:schemeClr val="accent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C</a:t>
              </a:r>
            </a:p>
          </p:txBody>
        </p:sp>
        <p:sp>
          <p:nvSpPr>
            <p:cNvPr id="22578" name="Oval 42"/>
            <p:cNvSpPr>
              <a:spLocks noChangeArrowheads="1"/>
            </p:cNvSpPr>
            <p:nvPr/>
          </p:nvSpPr>
          <p:spPr bwMode="auto">
            <a:xfrm>
              <a:off x="2135" y="1926"/>
              <a:ext cx="344" cy="344"/>
            </a:xfrm>
            <a:prstGeom prst="ellipse">
              <a:avLst/>
            </a:prstGeom>
            <a:noFill/>
            <a:ln w="28575" cap="rnd">
              <a:solidFill>
                <a:schemeClr val="accent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22579" name="Line 46"/>
            <p:cNvSpPr>
              <a:spLocks noChangeShapeType="1"/>
            </p:cNvSpPr>
            <p:nvPr/>
          </p:nvSpPr>
          <p:spPr bwMode="auto">
            <a:xfrm flipH="1">
              <a:off x="727" y="1542"/>
              <a:ext cx="627" cy="30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2580" name="Line 47"/>
            <p:cNvSpPr>
              <a:spLocks noChangeShapeType="1"/>
            </p:cNvSpPr>
            <p:nvPr/>
          </p:nvSpPr>
          <p:spPr bwMode="auto">
            <a:xfrm>
              <a:off x="1450" y="1542"/>
              <a:ext cx="0" cy="30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2581" name="Line 48"/>
            <p:cNvSpPr>
              <a:spLocks noChangeShapeType="1"/>
            </p:cNvSpPr>
            <p:nvPr/>
          </p:nvSpPr>
          <p:spPr bwMode="auto">
            <a:xfrm>
              <a:off x="1546" y="1542"/>
              <a:ext cx="729" cy="33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2582" name="Rectangle 24"/>
            <p:cNvSpPr>
              <a:spLocks noChangeArrowheads="1"/>
            </p:cNvSpPr>
            <p:nvPr/>
          </p:nvSpPr>
          <p:spPr bwMode="auto">
            <a:xfrm rot="-989821">
              <a:off x="1379" y="2539"/>
              <a:ext cx="148" cy="330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rgbClr val="C0C0C0"/>
                  </a:solidFill>
                </a:rPr>
                <a:t>C</a:t>
              </a:r>
            </a:p>
          </p:txBody>
        </p:sp>
        <p:sp>
          <p:nvSpPr>
            <p:cNvPr id="22583" name="Line 56"/>
            <p:cNvSpPr>
              <a:spLocks noChangeShapeType="1"/>
            </p:cNvSpPr>
            <p:nvPr/>
          </p:nvSpPr>
          <p:spPr bwMode="auto">
            <a:xfrm>
              <a:off x="1438" y="2311"/>
              <a:ext cx="0" cy="121"/>
            </a:xfrm>
            <a:prstGeom prst="line">
              <a:avLst/>
            </a:prstGeom>
            <a:noFill/>
            <a:ln w="28575" cap="rnd">
              <a:solidFill>
                <a:schemeClr val="bg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4" name="Group 84"/>
          <p:cNvGrpSpPr>
            <a:grpSpLocks/>
          </p:cNvGrpSpPr>
          <p:nvPr/>
        </p:nvGrpSpPr>
        <p:grpSpPr bwMode="auto">
          <a:xfrm>
            <a:off x="407988" y="4089400"/>
            <a:ext cx="4291012" cy="2349500"/>
            <a:chOff x="257" y="2348"/>
            <a:chExt cx="2703" cy="1480"/>
          </a:xfrm>
        </p:grpSpPr>
        <p:sp>
          <p:nvSpPr>
            <p:cNvPr id="22556" name="Rectangle 22"/>
            <p:cNvSpPr>
              <a:spLocks noChangeArrowheads="1"/>
            </p:cNvSpPr>
            <p:nvPr/>
          </p:nvSpPr>
          <p:spPr bwMode="auto">
            <a:xfrm>
              <a:off x="285" y="3480"/>
              <a:ext cx="296" cy="205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000">
                  <a:solidFill>
                    <a:srgbClr val="C0C0C0"/>
                  </a:solidFill>
                </a:rPr>
                <a:t>A</a:t>
              </a:r>
            </a:p>
          </p:txBody>
        </p:sp>
        <p:sp>
          <p:nvSpPr>
            <p:cNvPr id="22557" name="Oval 23"/>
            <p:cNvSpPr>
              <a:spLocks noChangeArrowheads="1"/>
            </p:cNvSpPr>
            <p:nvPr/>
          </p:nvSpPr>
          <p:spPr bwMode="auto">
            <a:xfrm>
              <a:off x="2198" y="3503"/>
              <a:ext cx="264" cy="269"/>
            </a:xfrm>
            <a:prstGeom prst="ellipse">
              <a:avLst/>
            </a:prstGeom>
            <a:solidFill>
              <a:srgbClr val="B9F806"/>
            </a:solidFill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 sz="1000">
                  <a:solidFill>
                    <a:srgbClr val="CCFC02"/>
                  </a:solidFill>
                </a:rPr>
                <a:t>E</a:t>
              </a:r>
            </a:p>
          </p:txBody>
        </p:sp>
        <p:sp>
          <p:nvSpPr>
            <p:cNvPr id="22558" name="Freeform 26"/>
            <p:cNvSpPr>
              <a:spLocks/>
            </p:cNvSpPr>
            <p:nvPr/>
          </p:nvSpPr>
          <p:spPr bwMode="auto">
            <a:xfrm>
              <a:off x="1709" y="3468"/>
              <a:ext cx="383" cy="360"/>
            </a:xfrm>
            <a:custGeom>
              <a:avLst/>
              <a:gdLst>
                <a:gd name="T0" fmla="*/ 0 w 665"/>
                <a:gd name="T1" fmla="*/ 0 h 589"/>
                <a:gd name="T2" fmla="*/ 131 w 665"/>
                <a:gd name="T3" fmla="*/ 220 h 589"/>
                <a:gd name="T4" fmla="*/ 221 w 665"/>
                <a:gd name="T5" fmla="*/ 53 h 589"/>
                <a:gd name="T6" fmla="*/ 0 w 665"/>
                <a:gd name="T7" fmla="*/ 0 h 5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5"/>
                <a:gd name="T13" fmla="*/ 0 h 589"/>
                <a:gd name="T14" fmla="*/ 665 w 665"/>
                <a:gd name="T15" fmla="*/ 589 h 5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5" h="589">
                  <a:moveTo>
                    <a:pt x="0" y="0"/>
                  </a:moveTo>
                  <a:lnTo>
                    <a:pt x="396" y="589"/>
                  </a:lnTo>
                  <a:lnTo>
                    <a:pt x="665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12700" cap="flat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2559" name="Oval 28"/>
            <p:cNvSpPr>
              <a:spLocks noChangeArrowheads="1"/>
            </p:cNvSpPr>
            <p:nvPr/>
          </p:nvSpPr>
          <p:spPr bwMode="auto">
            <a:xfrm>
              <a:off x="726" y="3459"/>
              <a:ext cx="249" cy="267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22560" name="Rectangle 30"/>
            <p:cNvSpPr>
              <a:spLocks noChangeArrowheads="1"/>
            </p:cNvSpPr>
            <p:nvPr/>
          </p:nvSpPr>
          <p:spPr bwMode="auto">
            <a:xfrm rot="2705555">
              <a:off x="2668" y="3443"/>
              <a:ext cx="183" cy="401"/>
            </a:xfrm>
            <a:prstGeom prst="rect">
              <a:avLst/>
            </a:prstGeom>
            <a:solidFill>
              <a:srgbClr val="BB2DA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endParaRPr lang="de-DE">
                <a:solidFill>
                  <a:schemeClr val="bg2"/>
                </a:solidFill>
              </a:endParaRPr>
            </a:p>
          </p:txBody>
        </p:sp>
        <p:sp>
          <p:nvSpPr>
            <p:cNvPr id="22561" name="Oval 40"/>
            <p:cNvSpPr>
              <a:spLocks noChangeArrowheads="1"/>
            </p:cNvSpPr>
            <p:nvPr/>
          </p:nvSpPr>
          <p:spPr bwMode="auto">
            <a:xfrm>
              <a:off x="671" y="2902"/>
              <a:ext cx="344" cy="344"/>
            </a:xfrm>
            <a:prstGeom prst="ellips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B</a:t>
              </a:r>
            </a:p>
          </p:txBody>
        </p:sp>
        <p:sp>
          <p:nvSpPr>
            <p:cNvPr id="22562" name="Oval 41"/>
            <p:cNvSpPr>
              <a:spLocks noChangeArrowheads="1"/>
            </p:cNvSpPr>
            <p:nvPr/>
          </p:nvSpPr>
          <p:spPr bwMode="auto">
            <a:xfrm>
              <a:off x="257" y="2902"/>
              <a:ext cx="344" cy="344"/>
            </a:xfrm>
            <a:prstGeom prst="ellips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A</a:t>
              </a:r>
            </a:p>
          </p:txBody>
        </p:sp>
        <p:sp>
          <p:nvSpPr>
            <p:cNvPr id="22563" name="Oval 43"/>
            <p:cNvSpPr>
              <a:spLocks noChangeArrowheads="1"/>
            </p:cNvSpPr>
            <p:nvPr/>
          </p:nvSpPr>
          <p:spPr bwMode="auto">
            <a:xfrm>
              <a:off x="1705" y="2902"/>
              <a:ext cx="344" cy="344"/>
            </a:xfrm>
            <a:prstGeom prst="ellips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D</a:t>
              </a:r>
            </a:p>
          </p:txBody>
        </p:sp>
        <p:sp>
          <p:nvSpPr>
            <p:cNvPr id="22564" name="Oval 44"/>
            <p:cNvSpPr>
              <a:spLocks noChangeArrowheads="1"/>
            </p:cNvSpPr>
            <p:nvPr/>
          </p:nvSpPr>
          <p:spPr bwMode="auto">
            <a:xfrm>
              <a:off x="2159" y="2902"/>
              <a:ext cx="344" cy="344"/>
            </a:xfrm>
            <a:prstGeom prst="ellips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E</a:t>
              </a:r>
            </a:p>
          </p:txBody>
        </p:sp>
        <p:sp>
          <p:nvSpPr>
            <p:cNvPr id="22565" name="Oval 45"/>
            <p:cNvSpPr>
              <a:spLocks noChangeArrowheads="1"/>
            </p:cNvSpPr>
            <p:nvPr/>
          </p:nvSpPr>
          <p:spPr bwMode="auto">
            <a:xfrm>
              <a:off x="2613" y="2902"/>
              <a:ext cx="344" cy="344"/>
            </a:xfrm>
            <a:prstGeom prst="ellips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F</a:t>
              </a:r>
            </a:p>
          </p:txBody>
        </p:sp>
        <p:sp>
          <p:nvSpPr>
            <p:cNvPr id="22566" name="Line 49"/>
            <p:cNvSpPr>
              <a:spLocks noChangeShapeType="1"/>
            </p:cNvSpPr>
            <p:nvPr/>
          </p:nvSpPr>
          <p:spPr bwMode="auto">
            <a:xfrm flipH="1">
              <a:off x="1923" y="2393"/>
              <a:ext cx="288" cy="417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2567" name="Line 50"/>
            <p:cNvSpPr>
              <a:spLocks noChangeShapeType="1"/>
            </p:cNvSpPr>
            <p:nvPr/>
          </p:nvSpPr>
          <p:spPr bwMode="auto">
            <a:xfrm>
              <a:off x="2307" y="2393"/>
              <a:ext cx="0" cy="42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2568" name="Line 51"/>
            <p:cNvSpPr>
              <a:spLocks noChangeShapeType="1"/>
            </p:cNvSpPr>
            <p:nvPr/>
          </p:nvSpPr>
          <p:spPr bwMode="auto">
            <a:xfrm>
              <a:off x="2397" y="2393"/>
              <a:ext cx="327" cy="404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2569" name="Line 53"/>
            <p:cNvSpPr>
              <a:spLocks noChangeShapeType="1"/>
            </p:cNvSpPr>
            <p:nvPr/>
          </p:nvSpPr>
          <p:spPr bwMode="auto">
            <a:xfrm flipH="1">
              <a:off x="464" y="2348"/>
              <a:ext cx="121" cy="455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2570" name="Line 54"/>
            <p:cNvSpPr>
              <a:spLocks noChangeShapeType="1"/>
            </p:cNvSpPr>
            <p:nvPr/>
          </p:nvSpPr>
          <p:spPr bwMode="auto">
            <a:xfrm>
              <a:off x="751" y="2348"/>
              <a:ext cx="77" cy="449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2571" name="Line 57"/>
            <p:cNvSpPr>
              <a:spLocks noChangeShapeType="1"/>
            </p:cNvSpPr>
            <p:nvPr/>
          </p:nvSpPr>
          <p:spPr bwMode="auto">
            <a:xfrm>
              <a:off x="441" y="3283"/>
              <a:ext cx="0" cy="8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2572" name="Line 58"/>
            <p:cNvSpPr>
              <a:spLocks noChangeShapeType="1"/>
            </p:cNvSpPr>
            <p:nvPr/>
          </p:nvSpPr>
          <p:spPr bwMode="auto">
            <a:xfrm>
              <a:off x="852" y="3283"/>
              <a:ext cx="0" cy="8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2573" name="Line 59"/>
            <p:cNvSpPr>
              <a:spLocks noChangeShapeType="1"/>
            </p:cNvSpPr>
            <p:nvPr/>
          </p:nvSpPr>
          <p:spPr bwMode="auto">
            <a:xfrm>
              <a:off x="1859" y="3283"/>
              <a:ext cx="0" cy="8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2574" name="Line 60"/>
            <p:cNvSpPr>
              <a:spLocks noChangeShapeType="1"/>
            </p:cNvSpPr>
            <p:nvPr/>
          </p:nvSpPr>
          <p:spPr bwMode="auto">
            <a:xfrm>
              <a:off x="2327" y="3283"/>
              <a:ext cx="0" cy="8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2575" name="Line 61"/>
            <p:cNvSpPr>
              <a:spLocks noChangeShapeType="1"/>
            </p:cNvSpPr>
            <p:nvPr/>
          </p:nvSpPr>
          <p:spPr bwMode="auto">
            <a:xfrm>
              <a:off x="2789" y="3283"/>
              <a:ext cx="0" cy="8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22534" name="Rectangle 69"/>
          <p:cNvSpPr>
            <a:spLocks noChangeArrowheads="1"/>
          </p:cNvSpPr>
          <p:nvPr/>
        </p:nvSpPr>
        <p:spPr bwMode="auto">
          <a:xfrm>
            <a:off x="6130925" y="5340350"/>
            <a:ext cx="701675" cy="457200"/>
          </a:xfrm>
          <a:prstGeom prst="rect">
            <a:avLst/>
          </a:prstGeom>
          <a:solidFill>
            <a:srgbClr val="C0C0C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2535" name="Oval 70"/>
          <p:cNvSpPr>
            <a:spLocks noChangeArrowheads="1"/>
          </p:cNvSpPr>
          <p:nvPr/>
        </p:nvSpPr>
        <p:spPr bwMode="auto">
          <a:xfrm>
            <a:off x="6905625" y="2863850"/>
            <a:ext cx="566738" cy="566738"/>
          </a:xfrm>
          <a:prstGeom prst="ellipse">
            <a:avLst/>
          </a:prstGeom>
          <a:solidFill>
            <a:srgbClr val="B9F806"/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solidFill>
                  <a:schemeClr val="bg2"/>
                </a:solidFill>
              </a:rPr>
              <a:t>E</a:t>
            </a:r>
          </a:p>
        </p:txBody>
      </p:sp>
      <p:sp>
        <p:nvSpPr>
          <p:cNvPr id="22536" name="Rectangle 71"/>
          <p:cNvSpPr>
            <a:spLocks noChangeArrowheads="1"/>
          </p:cNvSpPr>
          <p:nvPr/>
        </p:nvSpPr>
        <p:spPr bwMode="auto">
          <a:xfrm rot="-989821">
            <a:off x="8974138" y="4495800"/>
            <a:ext cx="476250" cy="987425"/>
          </a:xfrm>
          <a:prstGeom prst="rect">
            <a:avLst/>
          </a:prstGeom>
          <a:solidFill>
            <a:srgbClr val="C0C0C0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solidFill>
                  <a:schemeClr val="folHlink"/>
                </a:solidFill>
              </a:rPr>
              <a:t>C</a:t>
            </a:r>
          </a:p>
        </p:txBody>
      </p:sp>
      <p:grpSp>
        <p:nvGrpSpPr>
          <p:cNvPr id="22537" name="Group 72"/>
          <p:cNvGrpSpPr>
            <a:grpSpLocks/>
          </p:cNvGrpSpPr>
          <p:nvPr/>
        </p:nvGrpSpPr>
        <p:grpSpPr bwMode="auto">
          <a:xfrm>
            <a:off x="5892800" y="3324225"/>
            <a:ext cx="908050" cy="795338"/>
            <a:chOff x="4700" y="2145"/>
            <a:chExt cx="665" cy="589"/>
          </a:xfrm>
        </p:grpSpPr>
        <p:sp>
          <p:nvSpPr>
            <p:cNvPr id="22554" name="Freeform 73"/>
            <p:cNvSpPr>
              <a:spLocks/>
            </p:cNvSpPr>
            <p:nvPr/>
          </p:nvSpPr>
          <p:spPr bwMode="auto">
            <a:xfrm>
              <a:off x="4700" y="2145"/>
              <a:ext cx="665" cy="589"/>
            </a:xfrm>
            <a:custGeom>
              <a:avLst/>
              <a:gdLst>
                <a:gd name="T0" fmla="*/ 0 w 665"/>
                <a:gd name="T1" fmla="*/ 0 h 589"/>
                <a:gd name="T2" fmla="*/ 396 w 665"/>
                <a:gd name="T3" fmla="*/ 589 h 589"/>
                <a:gd name="T4" fmla="*/ 665 w 665"/>
                <a:gd name="T5" fmla="*/ 141 h 589"/>
                <a:gd name="T6" fmla="*/ 0 w 665"/>
                <a:gd name="T7" fmla="*/ 0 h 5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5"/>
                <a:gd name="T13" fmla="*/ 0 h 589"/>
                <a:gd name="T14" fmla="*/ 665 w 665"/>
                <a:gd name="T15" fmla="*/ 589 h 5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5" h="589">
                  <a:moveTo>
                    <a:pt x="0" y="0"/>
                  </a:moveTo>
                  <a:lnTo>
                    <a:pt x="396" y="589"/>
                  </a:lnTo>
                  <a:lnTo>
                    <a:pt x="665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12700" cap="flat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2555" name="Text Box 74"/>
            <p:cNvSpPr txBox="1">
              <a:spLocks noChangeArrowheads="1"/>
            </p:cNvSpPr>
            <p:nvPr/>
          </p:nvSpPr>
          <p:spPr bwMode="auto">
            <a:xfrm>
              <a:off x="4939" y="2233"/>
              <a:ext cx="276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>
                  <a:solidFill>
                    <a:schemeClr val="bg2"/>
                  </a:solidFill>
                </a:rPr>
                <a:t>D</a:t>
              </a:r>
            </a:p>
          </p:txBody>
        </p:sp>
      </p:grpSp>
      <p:sp>
        <p:nvSpPr>
          <p:cNvPr id="22538" name="Oval 75"/>
          <p:cNvSpPr>
            <a:spLocks noChangeArrowheads="1"/>
          </p:cNvSpPr>
          <p:nvPr/>
        </p:nvSpPr>
        <p:spPr bwMode="auto">
          <a:xfrm>
            <a:off x="6832600" y="5889625"/>
            <a:ext cx="588963" cy="58896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solidFill>
                  <a:schemeClr val="bg2"/>
                </a:solidFill>
              </a:rPr>
              <a:t>B</a:t>
            </a:r>
          </a:p>
        </p:txBody>
      </p:sp>
      <p:sp>
        <p:nvSpPr>
          <p:cNvPr id="22539" name="Rectangle 76"/>
          <p:cNvSpPr>
            <a:spLocks noChangeArrowheads="1"/>
          </p:cNvSpPr>
          <p:nvPr/>
        </p:nvSpPr>
        <p:spPr bwMode="auto">
          <a:xfrm rot="2705555">
            <a:off x="7554913" y="3048000"/>
            <a:ext cx="425450" cy="996950"/>
          </a:xfrm>
          <a:prstGeom prst="rect">
            <a:avLst/>
          </a:prstGeom>
          <a:solidFill>
            <a:srgbClr val="BB2DA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de-DE"/>
          </a:p>
        </p:txBody>
      </p:sp>
      <p:sp>
        <p:nvSpPr>
          <p:cNvPr id="22540" name="Text Box 77"/>
          <p:cNvSpPr txBox="1">
            <a:spLocks noChangeArrowheads="1"/>
          </p:cNvSpPr>
          <p:nvPr/>
        </p:nvSpPr>
        <p:spPr bwMode="auto">
          <a:xfrm>
            <a:off x="7553325" y="3349625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bg2"/>
                </a:solidFill>
              </a:rPr>
              <a:t>F</a:t>
            </a:r>
          </a:p>
        </p:txBody>
      </p:sp>
      <p:grpSp>
        <p:nvGrpSpPr>
          <p:cNvPr id="6" name="Group 88"/>
          <p:cNvGrpSpPr>
            <a:grpSpLocks/>
          </p:cNvGrpSpPr>
          <p:nvPr/>
        </p:nvGrpSpPr>
        <p:grpSpPr bwMode="auto">
          <a:xfrm>
            <a:off x="2038350" y="2141538"/>
            <a:ext cx="7612063" cy="4402137"/>
            <a:chOff x="1284" y="1121"/>
            <a:chExt cx="4795" cy="2773"/>
          </a:xfrm>
        </p:grpSpPr>
        <p:grpSp>
          <p:nvGrpSpPr>
            <p:cNvPr id="22550" name="Group 82"/>
            <p:cNvGrpSpPr>
              <a:grpSpLocks/>
            </p:cNvGrpSpPr>
            <p:nvPr/>
          </p:nvGrpSpPr>
          <p:grpSpPr bwMode="auto">
            <a:xfrm>
              <a:off x="1284" y="1121"/>
              <a:ext cx="4781" cy="2773"/>
              <a:chOff x="1284" y="1121"/>
              <a:chExt cx="4781" cy="2773"/>
            </a:xfrm>
          </p:grpSpPr>
          <p:sp>
            <p:nvSpPr>
              <p:cNvPr id="22552" name="Rectangle 14"/>
              <p:cNvSpPr>
                <a:spLocks noChangeArrowheads="1"/>
              </p:cNvSpPr>
              <p:nvPr/>
            </p:nvSpPr>
            <p:spPr bwMode="auto">
              <a:xfrm>
                <a:off x="3677" y="1548"/>
                <a:ext cx="2388" cy="2346"/>
              </a:xfrm>
              <a:prstGeom prst="rect">
                <a:avLst/>
              </a:prstGeom>
              <a:noFill/>
              <a:ln w="12700">
                <a:solidFill>
                  <a:srgbClr val="3399FF"/>
                </a:solidFill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2553" name="Oval 37"/>
              <p:cNvSpPr>
                <a:spLocks noChangeArrowheads="1"/>
              </p:cNvSpPr>
              <p:nvPr/>
            </p:nvSpPr>
            <p:spPr bwMode="auto">
              <a:xfrm>
                <a:off x="1284" y="1121"/>
                <a:ext cx="344" cy="344"/>
              </a:xfrm>
              <a:prstGeom prst="ellipse">
                <a:avLst/>
              </a:prstGeom>
              <a:noFill/>
              <a:ln w="28575">
                <a:solidFill>
                  <a:srgbClr val="3399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1</a:t>
                </a:r>
              </a:p>
            </p:txBody>
          </p:sp>
        </p:grpSp>
        <p:sp>
          <p:nvSpPr>
            <p:cNvPr id="22551" name="Text Box 85"/>
            <p:cNvSpPr txBox="1">
              <a:spLocks noChangeArrowheads="1"/>
            </p:cNvSpPr>
            <p:nvPr/>
          </p:nvSpPr>
          <p:spPr bwMode="auto">
            <a:xfrm>
              <a:off x="5915" y="1530"/>
              <a:ext cx="16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200" b="1">
                  <a:solidFill>
                    <a:schemeClr val="bg2"/>
                  </a:solidFill>
                </a:rPr>
                <a:t>1</a:t>
              </a:r>
            </a:p>
          </p:txBody>
        </p:sp>
      </p:grpSp>
      <p:grpSp>
        <p:nvGrpSpPr>
          <p:cNvPr id="8" name="Group 89"/>
          <p:cNvGrpSpPr>
            <a:grpSpLocks/>
          </p:cNvGrpSpPr>
          <p:nvPr/>
        </p:nvGrpSpPr>
        <p:grpSpPr bwMode="auto">
          <a:xfrm>
            <a:off x="5880100" y="2830513"/>
            <a:ext cx="3713163" cy="3657600"/>
            <a:chOff x="3704" y="1555"/>
            <a:chExt cx="2339" cy="2304"/>
          </a:xfrm>
        </p:grpSpPr>
        <p:grpSp>
          <p:nvGrpSpPr>
            <p:cNvPr id="22544" name="Group 36"/>
            <p:cNvGrpSpPr>
              <a:grpSpLocks/>
            </p:cNvGrpSpPr>
            <p:nvPr/>
          </p:nvGrpSpPr>
          <p:grpSpPr bwMode="auto">
            <a:xfrm>
              <a:off x="3704" y="1562"/>
              <a:ext cx="2339" cy="2297"/>
              <a:chOff x="3086" y="1562"/>
              <a:chExt cx="2339" cy="2297"/>
            </a:xfrm>
          </p:grpSpPr>
          <p:sp>
            <p:nvSpPr>
              <p:cNvPr id="22547" name="Rectangle 15"/>
              <p:cNvSpPr>
                <a:spLocks noChangeArrowheads="1"/>
              </p:cNvSpPr>
              <p:nvPr/>
            </p:nvSpPr>
            <p:spPr bwMode="auto">
              <a:xfrm>
                <a:off x="3213" y="3116"/>
                <a:ext cx="854" cy="743"/>
              </a:xfrm>
              <a:prstGeom prst="rect">
                <a:avLst/>
              </a:prstGeom>
              <a:noFill/>
              <a:ln w="28575" cap="rnd">
                <a:solidFill>
                  <a:srgbClr val="BB2DA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2548" name="Rectangle 16"/>
              <p:cNvSpPr>
                <a:spLocks noChangeArrowheads="1"/>
              </p:cNvSpPr>
              <p:nvPr/>
            </p:nvSpPr>
            <p:spPr bwMode="auto">
              <a:xfrm>
                <a:off x="4923" y="2539"/>
                <a:ext cx="502" cy="731"/>
              </a:xfrm>
              <a:prstGeom prst="rect">
                <a:avLst/>
              </a:prstGeom>
              <a:noFill/>
              <a:ln w="28575" cap="rnd">
                <a:solidFill>
                  <a:srgbClr val="BB2DA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2549" name="Rectangle 20"/>
              <p:cNvSpPr>
                <a:spLocks noChangeArrowheads="1"/>
              </p:cNvSpPr>
              <p:nvPr/>
            </p:nvSpPr>
            <p:spPr bwMode="auto">
              <a:xfrm>
                <a:off x="3086" y="1562"/>
                <a:ext cx="1520" cy="813"/>
              </a:xfrm>
              <a:prstGeom prst="rect">
                <a:avLst/>
              </a:prstGeom>
              <a:noFill/>
              <a:ln w="28575" cap="rnd">
                <a:solidFill>
                  <a:srgbClr val="BB2DA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sp>
          <p:nvSpPr>
            <p:cNvPr id="22545" name="Text Box 86"/>
            <p:cNvSpPr txBox="1">
              <a:spLocks noChangeArrowheads="1"/>
            </p:cNvSpPr>
            <p:nvPr/>
          </p:nvSpPr>
          <p:spPr bwMode="auto">
            <a:xfrm>
              <a:off x="3707" y="1555"/>
              <a:ext cx="16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200" b="1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22546" name="Text Box 87"/>
            <p:cNvSpPr txBox="1">
              <a:spLocks noChangeArrowheads="1"/>
            </p:cNvSpPr>
            <p:nvPr/>
          </p:nvSpPr>
          <p:spPr bwMode="auto">
            <a:xfrm>
              <a:off x="4520" y="3105"/>
              <a:ext cx="16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200" b="1">
                  <a:solidFill>
                    <a:schemeClr val="bg2"/>
                  </a:solidFill>
                </a:rPr>
                <a:t>2</a:t>
              </a:r>
            </a:p>
          </p:txBody>
        </p:sp>
      </p:grpSp>
      <p:sp>
        <p:nvSpPr>
          <p:cNvPr id="22543" name="Rectangle 90"/>
          <p:cNvSpPr>
            <a:spLocks noChangeArrowheads="1"/>
          </p:cNvSpPr>
          <p:nvPr/>
        </p:nvSpPr>
        <p:spPr bwMode="auto">
          <a:xfrm>
            <a:off x="269875" y="869950"/>
            <a:ext cx="937418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 Erzeuge ein Hierarchie von Volumina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Volumenknoten enthält alle Kindervolumina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Hierarchie von Begrenzungsvolumina </a:t>
            </a:r>
          </a:p>
        </p:txBody>
      </p:sp>
      <p:grpSp>
        <p:nvGrpSpPr>
          <p:cNvPr id="23555" name="Group 63"/>
          <p:cNvGrpSpPr>
            <a:grpSpLocks/>
          </p:cNvGrpSpPr>
          <p:nvPr/>
        </p:nvGrpSpPr>
        <p:grpSpPr bwMode="auto">
          <a:xfrm>
            <a:off x="407988" y="2141538"/>
            <a:ext cx="4291012" cy="4297362"/>
            <a:chOff x="257" y="1349"/>
            <a:chExt cx="2703" cy="2707"/>
          </a:xfrm>
        </p:grpSpPr>
        <p:sp>
          <p:nvSpPr>
            <p:cNvPr id="23580" name="Oval 10"/>
            <p:cNvSpPr>
              <a:spLocks noChangeArrowheads="1"/>
            </p:cNvSpPr>
            <p:nvPr/>
          </p:nvSpPr>
          <p:spPr bwMode="auto">
            <a:xfrm>
              <a:off x="524" y="2155"/>
              <a:ext cx="344" cy="344"/>
            </a:xfrm>
            <a:prstGeom prst="ellipse">
              <a:avLst/>
            </a:prstGeom>
            <a:noFill/>
            <a:ln w="28575" cap="rnd">
              <a:solidFill>
                <a:schemeClr val="accent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2</a:t>
              </a:r>
            </a:p>
          </p:txBody>
        </p:sp>
        <p:sp>
          <p:nvSpPr>
            <p:cNvPr id="23581" name="Oval 11"/>
            <p:cNvSpPr>
              <a:spLocks noChangeArrowheads="1"/>
            </p:cNvSpPr>
            <p:nvPr/>
          </p:nvSpPr>
          <p:spPr bwMode="auto">
            <a:xfrm>
              <a:off x="1260" y="2155"/>
              <a:ext cx="344" cy="344"/>
            </a:xfrm>
            <a:prstGeom prst="ellipse">
              <a:avLst/>
            </a:prstGeom>
            <a:noFill/>
            <a:ln w="28575" cap="rnd">
              <a:solidFill>
                <a:schemeClr val="accent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C</a:t>
              </a:r>
            </a:p>
          </p:txBody>
        </p:sp>
        <p:sp>
          <p:nvSpPr>
            <p:cNvPr id="23582" name="Oval 12"/>
            <p:cNvSpPr>
              <a:spLocks noChangeArrowheads="1"/>
            </p:cNvSpPr>
            <p:nvPr/>
          </p:nvSpPr>
          <p:spPr bwMode="auto">
            <a:xfrm>
              <a:off x="2135" y="2154"/>
              <a:ext cx="344" cy="344"/>
            </a:xfrm>
            <a:prstGeom prst="ellipse">
              <a:avLst/>
            </a:prstGeom>
            <a:noFill/>
            <a:ln w="28575" cap="rnd">
              <a:solidFill>
                <a:schemeClr val="accent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23583" name="Line 13"/>
            <p:cNvSpPr>
              <a:spLocks noChangeShapeType="1"/>
            </p:cNvSpPr>
            <p:nvPr/>
          </p:nvSpPr>
          <p:spPr bwMode="auto">
            <a:xfrm flipH="1">
              <a:off x="727" y="1770"/>
              <a:ext cx="627" cy="30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584" name="Line 14"/>
            <p:cNvSpPr>
              <a:spLocks noChangeShapeType="1"/>
            </p:cNvSpPr>
            <p:nvPr/>
          </p:nvSpPr>
          <p:spPr bwMode="auto">
            <a:xfrm>
              <a:off x="1450" y="1770"/>
              <a:ext cx="0" cy="30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585" name="Line 15"/>
            <p:cNvSpPr>
              <a:spLocks noChangeShapeType="1"/>
            </p:cNvSpPr>
            <p:nvPr/>
          </p:nvSpPr>
          <p:spPr bwMode="auto">
            <a:xfrm>
              <a:off x="1546" y="1770"/>
              <a:ext cx="729" cy="33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586" name="Rectangle 16"/>
            <p:cNvSpPr>
              <a:spLocks noChangeArrowheads="1"/>
            </p:cNvSpPr>
            <p:nvPr/>
          </p:nvSpPr>
          <p:spPr bwMode="auto">
            <a:xfrm rot="-989821">
              <a:off x="1379" y="2767"/>
              <a:ext cx="148" cy="330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rgbClr val="C0C0C0"/>
                  </a:solidFill>
                </a:rPr>
                <a:t>C</a:t>
              </a:r>
            </a:p>
          </p:txBody>
        </p:sp>
        <p:sp>
          <p:nvSpPr>
            <p:cNvPr id="23587" name="Line 17"/>
            <p:cNvSpPr>
              <a:spLocks noChangeShapeType="1"/>
            </p:cNvSpPr>
            <p:nvPr/>
          </p:nvSpPr>
          <p:spPr bwMode="auto">
            <a:xfrm>
              <a:off x="1438" y="2539"/>
              <a:ext cx="0" cy="121"/>
            </a:xfrm>
            <a:prstGeom prst="line">
              <a:avLst/>
            </a:prstGeom>
            <a:noFill/>
            <a:ln w="28575" cap="rnd">
              <a:solidFill>
                <a:schemeClr val="bg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588" name="Rectangle 19"/>
            <p:cNvSpPr>
              <a:spLocks noChangeArrowheads="1"/>
            </p:cNvSpPr>
            <p:nvPr/>
          </p:nvSpPr>
          <p:spPr bwMode="auto">
            <a:xfrm>
              <a:off x="285" y="3708"/>
              <a:ext cx="296" cy="205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000">
                  <a:solidFill>
                    <a:srgbClr val="C0C0C0"/>
                  </a:solidFill>
                </a:rPr>
                <a:t>A</a:t>
              </a:r>
            </a:p>
          </p:txBody>
        </p:sp>
        <p:sp>
          <p:nvSpPr>
            <p:cNvPr id="23589" name="Oval 20"/>
            <p:cNvSpPr>
              <a:spLocks noChangeArrowheads="1"/>
            </p:cNvSpPr>
            <p:nvPr/>
          </p:nvSpPr>
          <p:spPr bwMode="auto">
            <a:xfrm>
              <a:off x="2198" y="3731"/>
              <a:ext cx="264" cy="269"/>
            </a:xfrm>
            <a:prstGeom prst="ellipse">
              <a:avLst/>
            </a:prstGeom>
            <a:solidFill>
              <a:srgbClr val="B9F806"/>
            </a:solidFill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 sz="1000">
                  <a:solidFill>
                    <a:srgbClr val="CCFC02"/>
                  </a:solidFill>
                </a:rPr>
                <a:t>E</a:t>
              </a:r>
            </a:p>
          </p:txBody>
        </p:sp>
        <p:sp>
          <p:nvSpPr>
            <p:cNvPr id="23590" name="Freeform 21"/>
            <p:cNvSpPr>
              <a:spLocks/>
            </p:cNvSpPr>
            <p:nvPr/>
          </p:nvSpPr>
          <p:spPr bwMode="auto">
            <a:xfrm>
              <a:off x="1709" y="3696"/>
              <a:ext cx="383" cy="360"/>
            </a:xfrm>
            <a:custGeom>
              <a:avLst/>
              <a:gdLst>
                <a:gd name="T0" fmla="*/ 0 w 665"/>
                <a:gd name="T1" fmla="*/ 0 h 589"/>
                <a:gd name="T2" fmla="*/ 131 w 665"/>
                <a:gd name="T3" fmla="*/ 220 h 589"/>
                <a:gd name="T4" fmla="*/ 221 w 665"/>
                <a:gd name="T5" fmla="*/ 53 h 589"/>
                <a:gd name="T6" fmla="*/ 0 w 665"/>
                <a:gd name="T7" fmla="*/ 0 h 5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5"/>
                <a:gd name="T13" fmla="*/ 0 h 589"/>
                <a:gd name="T14" fmla="*/ 665 w 665"/>
                <a:gd name="T15" fmla="*/ 589 h 5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5" h="589">
                  <a:moveTo>
                    <a:pt x="0" y="0"/>
                  </a:moveTo>
                  <a:lnTo>
                    <a:pt x="396" y="589"/>
                  </a:lnTo>
                  <a:lnTo>
                    <a:pt x="665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12700" cap="flat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591" name="Oval 22"/>
            <p:cNvSpPr>
              <a:spLocks noChangeArrowheads="1"/>
            </p:cNvSpPr>
            <p:nvPr/>
          </p:nvSpPr>
          <p:spPr bwMode="auto">
            <a:xfrm>
              <a:off x="726" y="3687"/>
              <a:ext cx="249" cy="267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23592" name="Rectangle 23"/>
            <p:cNvSpPr>
              <a:spLocks noChangeArrowheads="1"/>
            </p:cNvSpPr>
            <p:nvPr/>
          </p:nvSpPr>
          <p:spPr bwMode="auto">
            <a:xfrm rot="2705555">
              <a:off x="2668" y="3671"/>
              <a:ext cx="183" cy="401"/>
            </a:xfrm>
            <a:prstGeom prst="rect">
              <a:avLst/>
            </a:prstGeom>
            <a:solidFill>
              <a:srgbClr val="BB2DA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endParaRPr lang="de-DE">
                <a:solidFill>
                  <a:schemeClr val="bg2"/>
                </a:solidFill>
              </a:endParaRPr>
            </a:p>
          </p:txBody>
        </p:sp>
        <p:sp>
          <p:nvSpPr>
            <p:cNvPr id="23593" name="Oval 24"/>
            <p:cNvSpPr>
              <a:spLocks noChangeArrowheads="1"/>
            </p:cNvSpPr>
            <p:nvPr/>
          </p:nvSpPr>
          <p:spPr bwMode="auto">
            <a:xfrm>
              <a:off x="671" y="3130"/>
              <a:ext cx="344" cy="344"/>
            </a:xfrm>
            <a:prstGeom prst="ellips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B</a:t>
              </a:r>
            </a:p>
          </p:txBody>
        </p:sp>
        <p:sp>
          <p:nvSpPr>
            <p:cNvPr id="23594" name="Oval 25"/>
            <p:cNvSpPr>
              <a:spLocks noChangeArrowheads="1"/>
            </p:cNvSpPr>
            <p:nvPr/>
          </p:nvSpPr>
          <p:spPr bwMode="auto">
            <a:xfrm>
              <a:off x="257" y="3130"/>
              <a:ext cx="344" cy="344"/>
            </a:xfrm>
            <a:prstGeom prst="ellips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A</a:t>
              </a:r>
            </a:p>
          </p:txBody>
        </p:sp>
        <p:sp>
          <p:nvSpPr>
            <p:cNvPr id="23595" name="Oval 26"/>
            <p:cNvSpPr>
              <a:spLocks noChangeArrowheads="1"/>
            </p:cNvSpPr>
            <p:nvPr/>
          </p:nvSpPr>
          <p:spPr bwMode="auto">
            <a:xfrm>
              <a:off x="1705" y="3130"/>
              <a:ext cx="344" cy="344"/>
            </a:xfrm>
            <a:prstGeom prst="ellips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D</a:t>
              </a:r>
            </a:p>
          </p:txBody>
        </p:sp>
        <p:sp>
          <p:nvSpPr>
            <p:cNvPr id="23596" name="Oval 27"/>
            <p:cNvSpPr>
              <a:spLocks noChangeArrowheads="1"/>
            </p:cNvSpPr>
            <p:nvPr/>
          </p:nvSpPr>
          <p:spPr bwMode="auto">
            <a:xfrm>
              <a:off x="2159" y="3130"/>
              <a:ext cx="344" cy="344"/>
            </a:xfrm>
            <a:prstGeom prst="ellips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E</a:t>
              </a:r>
            </a:p>
          </p:txBody>
        </p:sp>
        <p:sp>
          <p:nvSpPr>
            <p:cNvPr id="23597" name="Oval 28"/>
            <p:cNvSpPr>
              <a:spLocks noChangeArrowheads="1"/>
            </p:cNvSpPr>
            <p:nvPr/>
          </p:nvSpPr>
          <p:spPr bwMode="auto">
            <a:xfrm>
              <a:off x="2613" y="3130"/>
              <a:ext cx="344" cy="344"/>
            </a:xfrm>
            <a:prstGeom prst="ellips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F</a:t>
              </a:r>
            </a:p>
          </p:txBody>
        </p:sp>
        <p:sp>
          <p:nvSpPr>
            <p:cNvPr id="23598" name="Line 29"/>
            <p:cNvSpPr>
              <a:spLocks noChangeShapeType="1"/>
            </p:cNvSpPr>
            <p:nvPr/>
          </p:nvSpPr>
          <p:spPr bwMode="auto">
            <a:xfrm flipH="1">
              <a:off x="1923" y="2621"/>
              <a:ext cx="288" cy="417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599" name="Line 30"/>
            <p:cNvSpPr>
              <a:spLocks noChangeShapeType="1"/>
            </p:cNvSpPr>
            <p:nvPr/>
          </p:nvSpPr>
          <p:spPr bwMode="auto">
            <a:xfrm>
              <a:off x="2307" y="2621"/>
              <a:ext cx="0" cy="42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600" name="Line 31"/>
            <p:cNvSpPr>
              <a:spLocks noChangeShapeType="1"/>
            </p:cNvSpPr>
            <p:nvPr/>
          </p:nvSpPr>
          <p:spPr bwMode="auto">
            <a:xfrm>
              <a:off x="2397" y="2621"/>
              <a:ext cx="327" cy="404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601" name="Line 32"/>
            <p:cNvSpPr>
              <a:spLocks noChangeShapeType="1"/>
            </p:cNvSpPr>
            <p:nvPr/>
          </p:nvSpPr>
          <p:spPr bwMode="auto">
            <a:xfrm flipH="1">
              <a:off x="464" y="2576"/>
              <a:ext cx="121" cy="455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602" name="Line 33"/>
            <p:cNvSpPr>
              <a:spLocks noChangeShapeType="1"/>
            </p:cNvSpPr>
            <p:nvPr/>
          </p:nvSpPr>
          <p:spPr bwMode="auto">
            <a:xfrm>
              <a:off x="751" y="2576"/>
              <a:ext cx="77" cy="449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603" name="Line 34"/>
            <p:cNvSpPr>
              <a:spLocks noChangeShapeType="1"/>
            </p:cNvSpPr>
            <p:nvPr/>
          </p:nvSpPr>
          <p:spPr bwMode="auto">
            <a:xfrm>
              <a:off x="441" y="3511"/>
              <a:ext cx="0" cy="8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604" name="Line 35"/>
            <p:cNvSpPr>
              <a:spLocks noChangeShapeType="1"/>
            </p:cNvSpPr>
            <p:nvPr/>
          </p:nvSpPr>
          <p:spPr bwMode="auto">
            <a:xfrm>
              <a:off x="852" y="3511"/>
              <a:ext cx="0" cy="8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605" name="Line 36"/>
            <p:cNvSpPr>
              <a:spLocks noChangeShapeType="1"/>
            </p:cNvSpPr>
            <p:nvPr/>
          </p:nvSpPr>
          <p:spPr bwMode="auto">
            <a:xfrm>
              <a:off x="1859" y="3511"/>
              <a:ext cx="0" cy="8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606" name="Line 37"/>
            <p:cNvSpPr>
              <a:spLocks noChangeShapeType="1"/>
            </p:cNvSpPr>
            <p:nvPr/>
          </p:nvSpPr>
          <p:spPr bwMode="auto">
            <a:xfrm>
              <a:off x="2327" y="3511"/>
              <a:ext cx="0" cy="8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607" name="Line 38"/>
            <p:cNvSpPr>
              <a:spLocks noChangeShapeType="1"/>
            </p:cNvSpPr>
            <p:nvPr/>
          </p:nvSpPr>
          <p:spPr bwMode="auto">
            <a:xfrm>
              <a:off x="2789" y="3511"/>
              <a:ext cx="0" cy="8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608" name="Oval 51"/>
            <p:cNvSpPr>
              <a:spLocks noChangeArrowheads="1"/>
            </p:cNvSpPr>
            <p:nvPr/>
          </p:nvSpPr>
          <p:spPr bwMode="auto">
            <a:xfrm>
              <a:off x="1284" y="1349"/>
              <a:ext cx="344" cy="344"/>
            </a:xfrm>
            <a:prstGeom prst="ellipse">
              <a:avLst/>
            </a:prstGeom>
            <a:noFill/>
            <a:ln w="28575">
              <a:solidFill>
                <a:srgbClr val="3399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1</a:t>
              </a:r>
            </a:p>
          </p:txBody>
        </p:sp>
      </p:grpSp>
      <p:grpSp>
        <p:nvGrpSpPr>
          <p:cNvPr id="23556" name="Group 62"/>
          <p:cNvGrpSpPr>
            <a:grpSpLocks/>
          </p:cNvGrpSpPr>
          <p:nvPr/>
        </p:nvGrpSpPr>
        <p:grpSpPr bwMode="auto">
          <a:xfrm>
            <a:off x="5837238" y="2790825"/>
            <a:ext cx="3813175" cy="3752850"/>
            <a:chOff x="3677" y="1758"/>
            <a:chExt cx="2402" cy="2364"/>
          </a:xfrm>
        </p:grpSpPr>
        <p:sp>
          <p:nvSpPr>
            <p:cNvPr id="23560" name="Rectangle 4"/>
            <p:cNvSpPr>
              <a:spLocks noChangeArrowheads="1"/>
            </p:cNvSpPr>
            <p:nvPr/>
          </p:nvSpPr>
          <p:spPr bwMode="auto">
            <a:xfrm>
              <a:off x="4292" y="3690"/>
              <a:ext cx="394" cy="404"/>
            </a:xfrm>
            <a:prstGeom prst="rect">
              <a:avLst/>
            </a:prstGeom>
            <a:noFill/>
            <a:ln w="28575" cap="rnd">
              <a:solidFill>
                <a:srgbClr val="FF000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3561" name="Rectangle 5"/>
            <p:cNvSpPr>
              <a:spLocks noChangeArrowheads="1"/>
            </p:cNvSpPr>
            <p:nvPr/>
          </p:nvSpPr>
          <p:spPr bwMode="auto">
            <a:xfrm>
              <a:off x="4547" y="1899"/>
              <a:ext cx="669" cy="659"/>
            </a:xfrm>
            <a:prstGeom prst="rect">
              <a:avLst/>
            </a:prstGeom>
            <a:noFill/>
            <a:ln w="28575" cap="rnd">
              <a:solidFill>
                <a:srgbClr val="FF000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3562" name="Rectangle 6"/>
            <p:cNvSpPr>
              <a:spLocks noChangeArrowheads="1"/>
            </p:cNvSpPr>
            <p:nvPr/>
          </p:nvSpPr>
          <p:spPr bwMode="auto">
            <a:xfrm>
              <a:off x="4335" y="1782"/>
              <a:ext cx="387" cy="378"/>
            </a:xfrm>
            <a:prstGeom prst="rect">
              <a:avLst/>
            </a:prstGeom>
            <a:noFill/>
            <a:ln w="28575" cap="rnd">
              <a:solidFill>
                <a:srgbClr val="FF000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3563" name="Rectangle 7"/>
            <p:cNvSpPr>
              <a:spLocks noChangeArrowheads="1"/>
            </p:cNvSpPr>
            <p:nvPr/>
          </p:nvSpPr>
          <p:spPr bwMode="auto">
            <a:xfrm>
              <a:off x="3831" y="3325"/>
              <a:ext cx="515" cy="365"/>
            </a:xfrm>
            <a:prstGeom prst="rect">
              <a:avLst/>
            </a:prstGeom>
            <a:noFill/>
            <a:ln w="28575" cap="rnd">
              <a:solidFill>
                <a:srgbClr val="FF000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3564" name="Rectangle 8"/>
            <p:cNvSpPr>
              <a:spLocks noChangeArrowheads="1"/>
            </p:cNvSpPr>
            <p:nvPr/>
          </p:nvSpPr>
          <p:spPr bwMode="auto">
            <a:xfrm>
              <a:off x="3729" y="2052"/>
              <a:ext cx="566" cy="551"/>
            </a:xfrm>
            <a:prstGeom prst="rect">
              <a:avLst/>
            </a:prstGeom>
            <a:noFill/>
            <a:ln w="28575" cap="rnd">
              <a:solidFill>
                <a:srgbClr val="FF000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3565" name="Rectangle 39"/>
            <p:cNvSpPr>
              <a:spLocks noChangeArrowheads="1"/>
            </p:cNvSpPr>
            <p:nvPr/>
          </p:nvSpPr>
          <p:spPr bwMode="auto">
            <a:xfrm>
              <a:off x="3862" y="3364"/>
              <a:ext cx="442" cy="288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23566" name="Oval 40"/>
            <p:cNvSpPr>
              <a:spLocks noChangeArrowheads="1"/>
            </p:cNvSpPr>
            <p:nvPr/>
          </p:nvSpPr>
          <p:spPr bwMode="auto">
            <a:xfrm>
              <a:off x="4350" y="1804"/>
              <a:ext cx="357" cy="357"/>
            </a:xfrm>
            <a:prstGeom prst="ellipse">
              <a:avLst/>
            </a:prstGeom>
            <a:solidFill>
              <a:srgbClr val="B9F806"/>
            </a:solidFill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E</a:t>
              </a:r>
            </a:p>
          </p:txBody>
        </p:sp>
        <p:sp>
          <p:nvSpPr>
            <p:cNvPr id="23567" name="Rectangle 41"/>
            <p:cNvSpPr>
              <a:spLocks noChangeArrowheads="1"/>
            </p:cNvSpPr>
            <p:nvPr/>
          </p:nvSpPr>
          <p:spPr bwMode="auto">
            <a:xfrm rot="-989821">
              <a:off x="5653" y="2832"/>
              <a:ext cx="300" cy="622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folHlink"/>
                  </a:solidFill>
                </a:rPr>
                <a:t>C</a:t>
              </a:r>
            </a:p>
          </p:txBody>
        </p:sp>
        <p:sp>
          <p:nvSpPr>
            <p:cNvPr id="23568" name="Freeform 43"/>
            <p:cNvSpPr>
              <a:spLocks/>
            </p:cNvSpPr>
            <p:nvPr/>
          </p:nvSpPr>
          <p:spPr bwMode="auto">
            <a:xfrm>
              <a:off x="3712" y="2094"/>
              <a:ext cx="572" cy="501"/>
            </a:xfrm>
            <a:custGeom>
              <a:avLst/>
              <a:gdLst>
                <a:gd name="T0" fmla="*/ 0 w 665"/>
                <a:gd name="T1" fmla="*/ 0 h 589"/>
                <a:gd name="T2" fmla="*/ 293 w 665"/>
                <a:gd name="T3" fmla="*/ 426 h 589"/>
                <a:gd name="T4" fmla="*/ 492 w 665"/>
                <a:gd name="T5" fmla="*/ 102 h 589"/>
                <a:gd name="T6" fmla="*/ 0 w 665"/>
                <a:gd name="T7" fmla="*/ 0 h 5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5"/>
                <a:gd name="T13" fmla="*/ 0 h 589"/>
                <a:gd name="T14" fmla="*/ 665 w 665"/>
                <a:gd name="T15" fmla="*/ 589 h 5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5" h="589">
                  <a:moveTo>
                    <a:pt x="0" y="0"/>
                  </a:moveTo>
                  <a:lnTo>
                    <a:pt x="396" y="589"/>
                  </a:lnTo>
                  <a:lnTo>
                    <a:pt x="665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12700" cap="flat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569" name="Text Box 44"/>
            <p:cNvSpPr txBox="1">
              <a:spLocks noChangeArrowheads="1"/>
            </p:cNvSpPr>
            <p:nvPr/>
          </p:nvSpPr>
          <p:spPr bwMode="auto">
            <a:xfrm>
              <a:off x="3918" y="2169"/>
              <a:ext cx="23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>
                  <a:solidFill>
                    <a:schemeClr val="bg2"/>
                  </a:solidFill>
                </a:rPr>
                <a:t>D</a:t>
              </a:r>
            </a:p>
          </p:txBody>
        </p:sp>
        <p:sp>
          <p:nvSpPr>
            <p:cNvPr id="23570" name="Oval 45"/>
            <p:cNvSpPr>
              <a:spLocks noChangeArrowheads="1"/>
            </p:cNvSpPr>
            <p:nvPr/>
          </p:nvSpPr>
          <p:spPr bwMode="auto">
            <a:xfrm>
              <a:off x="4304" y="3710"/>
              <a:ext cx="371" cy="37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B</a:t>
              </a:r>
            </a:p>
          </p:txBody>
        </p:sp>
        <p:sp>
          <p:nvSpPr>
            <p:cNvPr id="23571" name="Rectangle 46"/>
            <p:cNvSpPr>
              <a:spLocks noChangeArrowheads="1"/>
            </p:cNvSpPr>
            <p:nvPr/>
          </p:nvSpPr>
          <p:spPr bwMode="auto">
            <a:xfrm rot="2705555">
              <a:off x="4759" y="1920"/>
              <a:ext cx="268" cy="628"/>
            </a:xfrm>
            <a:prstGeom prst="rect">
              <a:avLst/>
            </a:prstGeom>
            <a:solidFill>
              <a:srgbClr val="BB2DA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endParaRPr lang="de-DE"/>
            </a:p>
          </p:txBody>
        </p:sp>
        <p:sp>
          <p:nvSpPr>
            <p:cNvPr id="23572" name="Text Box 47"/>
            <p:cNvSpPr txBox="1">
              <a:spLocks noChangeArrowheads="1"/>
            </p:cNvSpPr>
            <p:nvPr/>
          </p:nvSpPr>
          <p:spPr bwMode="auto">
            <a:xfrm>
              <a:off x="4758" y="2110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>
                  <a:solidFill>
                    <a:schemeClr val="bg2"/>
                  </a:solidFill>
                </a:rPr>
                <a:t>F</a:t>
              </a:r>
            </a:p>
          </p:txBody>
        </p:sp>
        <p:sp>
          <p:nvSpPr>
            <p:cNvPr id="23573" name="Rectangle 50"/>
            <p:cNvSpPr>
              <a:spLocks noChangeArrowheads="1"/>
            </p:cNvSpPr>
            <p:nvPr/>
          </p:nvSpPr>
          <p:spPr bwMode="auto">
            <a:xfrm>
              <a:off x="3677" y="1776"/>
              <a:ext cx="2388" cy="2346"/>
            </a:xfrm>
            <a:prstGeom prst="rect">
              <a:avLst/>
            </a:prstGeom>
            <a:noFill/>
            <a:ln w="12700">
              <a:solidFill>
                <a:srgbClr val="3399FF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3574" name="Text Box 52"/>
            <p:cNvSpPr txBox="1">
              <a:spLocks noChangeArrowheads="1"/>
            </p:cNvSpPr>
            <p:nvPr/>
          </p:nvSpPr>
          <p:spPr bwMode="auto">
            <a:xfrm>
              <a:off x="5915" y="1758"/>
              <a:ext cx="16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200" b="1">
                  <a:solidFill>
                    <a:schemeClr val="bg2"/>
                  </a:solidFill>
                </a:rPr>
                <a:t>1</a:t>
              </a:r>
            </a:p>
          </p:txBody>
        </p:sp>
        <p:sp>
          <p:nvSpPr>
            <p:cNvPr id="23575" name="Rectangle 55"/>
            <p:cNvSpPr>
              <a:spLocks noChangeArrowheads="1"/>
            </p:cNvSpPr>
            <p:nvPr/>
          </p:nvSpPr>
          <p:spPr bwMode="auto">
            <a:xfrm>
              <a:off x="3831" y="3344"/>
              <a:ext cx="854" cy="743"/>
            </a:xfrm>
            <a:prstGeom prst="rect">
              <a:avLst/>
            </a:prstGeom>
            <a:noFill/>
            <a:ln w="28575" cap="rnd">
              <a:solidFill>
                <a:srgbClr val="BB2DA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3576" name="Rectangle 56"/>
            <p:cNvSpPr>
              <a:spLocks noChangeArrowheads="1"/>
            </p:cNvSpPr>
            <p:nvPr/>
          </p:nvSpPr>
          <p:spPr bwMode="auto">
            <a:xfrm>
              <a:off x="5541" y="2767"/>
              <a:ext cx="502" cy="731"/>
            </a:xfrm>
            <a:prstGeom prst="rect">
              <a:avLst/>
            </a:prstGeom>
            <a:noFill/>
            <a:ln w="28575" cap="rnd">
              <a:solidFill>
                <a:srgbClr val="BB2DA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3577" name="Rectangle 57"/>
            <p:cNvSpPr>
              <a:spLocks noChangeArrowheads="1"/>
            </p:cNvSpPr>
            <p:nvPr/>
          </p:nvSpPr>
          <p:spPr bwMode="auto">
            <a:xfrm>
              <a:off x="3704" y="1790"/>
              <a:ext cx="1520" cy="813"/>
            </a:xfrm>
            <a:prstGeom prst="rect">
              <a:avLst/>
            </a:prstGeom>
            <a:noFill/>
            <a:ln w="28575" cap="rnd">
              <a:solidFill>
                <a:srgbClr val="BB2DA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3578" name="Text Box 58"/>
            <p:cNvSpPr txBox="1">
              <a:spLocks noChangeArrowheads="1"/>
            </p:cNvSpPr>
            <p:nvPr/>
          </p:nvSpPr>
          <p:spPr bwMode="auto">
            <a:xfrm>
              <a:off x="3707" y="1783"/>
              <a:ext cx="16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200" b="1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23579" name="Text Box 59"/>
            <p:cNvSpPr txBox="1">
              <a:spLocks noChangeArrowheads="1"/>
            </p:cNvSpPr>
            <p:nvPr/>
          </p:nvSpPr>
          <p:spPr bwMode="auto">
            <a:xfrm>
              <a:off x="4520" y="3333"/>
              <a:ext cx="16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200" b="1">
                  <a:solidFill>
                    <a:schemeClr val="bg2"/>
                  </a:solidFill>
                </a:rPr>
                <a:t>2</a:t>
              </a:r>
            </a:p>
          </p:txBody>
        </p:sp>
      </p:grpSp>
      <p:sp>
        <p:nvSpPr>
          <p:cNvPr id="23557" name="Rectangle 60"/>
          <p:cNvSpPr>
            <a:spLocks noChangeArrowheads="1"/>
          </p:cNvSpPr>
          <p:nvPr/>
        </p:nvSpPr>
        <p:spPr bwMode="auto">
          <a:xfrm>
            <a:off x="269875" y="869950"/>
            <a:ext cx="9852025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 Nutze die Hierarchie zur Beschleunigung des Strahl-Szene-Schnitts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Schnitt mit Knoteninhalt nur wenn Begrenzung geschnitten wird </a:t>
            </a:r>
          </a:p>
        </p:txBody>
      </p:sp>
      <p:sp>
        <p:nvSpPr>
          <p:cNvPr id="23558" name="Line 64"/>
          <p:cNvSpPr>
            <a:spLocks noChangeShapeType="1"/>
          </p:cNvSpPr>
          <p:nvPr/>
        </p:nvSpPr>
        <p:spPr bwMode="auto">
          <a:xfrm flipV="1">
            <a:off x="4500563" y="5202238"/>
            <a:ext cx="4511675" cy="1524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3559" name="Oval 65"/>
          <p:cNvSpPr>
            <a:spLocks noChangeArrowheads="1"/>
          </p:cNvSpPr>
          <p:nvPr/>
        </p:nvSpPr>
        <p:spPr bwMode="auto">
          <a:xfrm>
            <a:off x="8991600" y="5141913"/>
            <a:ext cx="88900" cy="889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124"/>
          <p:cNvGrpSpPr>
            <a:grpSpLocks/>
          </p:cNvGrpSpPr>
          <p:nvPr/>
        </p:nvGrpSpPr>
        <p:grpSpPr bwMode="auto">
          <a:xfrm>
            <a:off x="407988" y="2141538"/>
            <a:ext cx="9242425" cy="4402137"/>
            <a:chOff x="257" y="1349"/>
            <a:chExt cx="5822" cy="2773"/>
          </a:xfrm>
        </p:grpSpPr>
        <p:grpSp>
          <p:nvGrpSpPr>
            <p:cNvPr id="24607" name="Group 125"/>
            <p:cNvGrpSpPr>
              <a:grpSpLocks/>
            </p:cNvGrpSpPr>
            <p:nvPr/>
          </p:nvGrpSpPr>
          <p:grpSpPr bwMode="auto">
            <a:xfrm>
              <a:off x="257" y="1349"/>
              <a:ext cx="2703" cy="2707"/>
              <a:chOff x="257" y="1349"/>
              <a:chExt cx="2703" cy="2707"/>
            </a:xfrm>
          </p:grpSpPr>
          <p:sp>
            <p:nvSpPr>
              <p:cNvPr id="24629" name="Oval 126"/>
              <p:cNvSpPr>
                <a:spLocks noChangeArrowheads="1"/>
              </p:cNvSpPr>
              <p:nvPr/>
            </p:nvSpPr>
            <p:spPr bwMode="auto">
              <a:xfrm>
                <a:off x="524" y="2155"/>
                <a:ext cx="344" cy="344"/>
              </a:xfrm>
              <a:prstGeom prst="ellipse">
                <a:avLst/>
              </a:prstGeom>
              <a:noFill/>
              <a:ln w="28575" cap="rnd">
                <a:solidFill>
                  <a:schemeClr val="accent2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2</a:t>
                </a:r>
              </a:p>
            </p:txBody>
          </p:sp>
          <p:sp>
            <p:nvSpPr>
              <p:cNvPr id="24630" name="Oval 127"/>
              <p:cNvSpPr>
                <a:spLocks noChangeArrowheads="1"/>
              </p:cNvSpPr>
              <p:nvPr/>
            </p:nvSpPr>
            <p:spPr bwMode="auto">
              <a:xfrm>
                <a:off x="1260" y="2155"/>
                <a:ext cx="344" cy="344"/>
              </a:xfrm>
              <a:prstGeom prst="ellipse">
                <a:avLst/>
              </a:prstGeom>
              <a:noFill/>
              <a:ln w="28575" cap="rnd">
                <a:solidFill>
                  <a:schemeClr val="accent2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C</a:t>
                </a:r>
              </a:p>
            </p:txBody>
          </p:sp>
          <p:sp>
            <p:nvSpPr>
              <p:cNvPr id="24631" name="Oval 128"/>
              <p:cNvSpPr>
                <a:spLocks noChangeArrowheads="1"/>
              </p:cNvSpPr>
              <p:nvPr/>
            </p:nvSpPr>
            <p:spPr bwMode="auto">
              <a:xfrm>
                <a:off x="2135" y="2154"/>
                <a:ext cx="344" cy="344"/>
              </a:xfrm>
              <a:prstGeom prst="ellipse">
                <a:avLst/>
              </a:prstGeom>
              <a:noFill/>
              <a:ln w="28575" cap="rnd">
                <a:solidFill>
                  <a:schemeClr val="accent2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3</a:t>
                </a:r>
              </a:p>
            </p:txBody>
          </p:sp>
          <p:sp>
            <p:nvSpPr>
              <p:cNvPr id="24632" name="Line 129"/>
              <p:cNvSpPr>
                <a:spLocks noChangeShapeType="1"/>
              </p:cNvSpPr>
              <p:nvPr/>
            </p:nvSpPr>
            <p:spPr bwMode="auto">
              <a:xfrm flipH="1">
                <a:off x="727" y="1770"/>
                <a:ext cx="627" cy="308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33" name="Line 130"/>
              <p:cNvSpPr>
                <a:spLocks noChangeShapeType="1"/>
              </p:cNvSpPr>
              <p:nvPr/>
            </p:nvSpPr>
            <p:spPr bwMode="auto">
              <a:xfrm>
                <a:off x="1450" y="1770"/>
                <a:ext cx="0" cy="308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34" name="Line 131"/>
              <p:cNvSpPr>
                <a:spLocks noChangeShapeType="1"/>
              </p:cNvSpPr>
              <p:nvPr/>
            </p:nvSpPr>
            <p:spPr bwMode="auto">
              <a:xfrm>
                <a:off x="1546" y="1770"/>
                <a:ext cx="729" cy="333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35" name="Rectangle 132"/>
              <p:cNvSpPr>
                <a:spLocks noChangeArrowheads="1"/>
              </p:cNvSpPr>
              <p:nvPr/>
            </p:nvSpPr>
            <p:spPr bwMode="auto">
              <a:xfrm rot="-989821">
                <a:off x="1379" y="2767"/>
                <a:ext cx="148" cy="330"/>
              </a:xfrm>
              <a:prstGeom prst="rect">
                <a:avLst/>
              </a:prstGeom>
              <a:solidFill>
                <a:srgbClr val="C0C0C0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solidFill>
                      <a:srgbClr val="C0C0C0"/>
                    </a:solidFill>
                  </a:rPr>
                  <a:t>C</a:t>
                </a:r>
              </a:p>
            </p:txBody>
          </p:sp>
          <p:sp>
            <p:nvSpPr>
              <p:cNvPr id="24636" name="Line 133"/>
              <p:cNvSpPr>
                <a:spLocks noChangeShapeType="1"/>
              </p:cNvSpPr>
              <p:nvPr/>
            </p:nvSpPr>
            <p:spPr bwMode="auto">
              <a:xfrm>
                <a:off x="1438" y="2539"/>
                <a:ext cx="0" cy="121"/>
              </a:xfrm>
              <a:prstGeom prst="line">
                <a:avLst/>
              </a:prstGeom>
              <a:noFill/>
              <a:ln w="28575" cap="rnd">
                <a:solidFill>
                  <a:schemeClr val="bg2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37" name="Rectangle 134"/>
              <p:cNvSpPr>
                <a:spLocks noChangeArrowheads="1"/>
              </p:cNvSpPr>
              <p:nvPr/>
            </p:nvSpPr>
            <p:spPr bwMode="auto">
              <a:xfrm>
                <a:off x="285" y="3708"/>
                <a:ext cx="296" cy="205"/>
              </a:xfrm>
              <a:prstGeom prst="rect">
                <a:avLst/>
              </a:prstGeom>
              <a:solidFill>
                <a:srgbClr val="C0C0C0"/>
              </a:solidFill>
              <a:ln w="2857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000">
                    <a:solidFill>
                      <a:srgbClr val="C0C0C0"/>
                    </a:solidFill>
                  </a:rPr>
                  <a:t>A</a:t>
                </a:r>
              </a:p>
            </p:txBody>
          </p:sp>
          <p:sp>
            <p:nvSpPr>
              <p:cNvPr id="24638" name="Oval 135"/>
              <p:cNvSpPr>
                <a:spLocks noChangeArrowheads="1"/>
              </p:cNvSpPr>
              <p:nvPr/>
            </p:nvSpPr>
            <p:spPr bwMode="auto">
              <a:xfrm>
                <a:off x="2198" y="3731"/>
                <a:ext cx="264" cy="269"/>
              </a:xfrm>
              <a:prstGeom prst="ellipse">
                <a:avLst/>
              </a:prstGeom>
              <a:solidFill>
                <a:srgbClr val="B9F806"/>
              </a:solidFill>
              <a:ln w="1905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000">
                    <a:solidFill>
                      <a:srgbClr val="CCFC02"/>
                    </a:solidFill>
                  </a:rPr>
                  <a:t>E</a:t>
                </a:r>
              </a:p>
            </p:txBody>
          </p:sp>
          <p:sp>
            <p:nvSpPr>
              <p:cNvPr id="24639" name="Freeform 136"/>
              <p:cNvSpPr>
                <a:spLocks/>
              </p:cNvSpPr>
              <p:nvPr/>
            </p:nvSpPr>
            <p:spPr bwMode="auto">
              <a:xfrm>
                <a:off x="1709" y="3696"/>
                <a:ext cx="383" cy="360"/>
              </a:xfrm>
              <a:custGeom>
                <a:avLst/>
                <a:gdLst>
                  <a:gd name="T0" fmla="*/ 0 w 665"/>
                  <a:gd name="T1" fmla="*/ 0 h 589"/>
                  <a:gd name="T2" fmla="*/ 131 w 665"/>
                  <a:gd name="T3" fmla="*/ 220 h 589"/>
                  <a:gd name="T4" fmla="*/ 221 w 665"/>
                  <a:gd name="T5" fmla="*/ 53 h 589"/>
                  <a:gd name="T6" fmla="*/ 0 w 665"/>
                  <a:gd name="T7" fmla="*/ 0 h 5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5"/>
                  <a:gd name="T13" fmla="*/ 0 h 589"/>
                  <a:gd name="T14" fmla="*/ 665 w 665"/>
                  <a:gd name="T15" fmla="*/ 589 h 5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5" h="589">
                    <a:moveTo>
                      <a:pt x="0" y="0"/>
                    </a:moveTo>
                    <a:lnTo>
                      <a:pt x="396" y="589"/>
                    </a:lnTo>
                    <a:lnTo>
                      <a:pt x="665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12700" cap="flat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40" name="Oval 137"/>
              <p:cNvSpPr>
                <a:spLocks noChangeArrowheads="1"/>
              </p:cNvSpPr>
              <p:nvPr/>
            </p:nvSpPr>
            <p:spPr bwMode="auto">
              <a:xfrm>
                <a:off x="726" y="3687"/>
                <a:ext cx="249" cy="267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accent1"/>
                    </a:solidFill>
                  </a:rPr>
                  <a:t>B</a:t>
                </a:r>
              </a:p>
            </p:txBody>
          </p:sp>
          <p:sp>
            <p:nvSpPr>
              <p:cNvPr id="24641" name="Rectangle 138"/>
              <p:cNvSpPr>
                <a:spLocks noChangeArrowheads="1"/>
              </p:cNvSpPr>
              <p:nvPr/>
            </p:nvSpPr>
            <p:spPr bwMode="auto">
              <a:xfrm rot="2705555">
                <a:off x="2668" y="3671"/>
                <a:ext cx="183" cy="401"/>
              </a:xfrm>
              <a:prstGeom prst="rect">
                <a:avLst/>
              </a:prstGeom>
              <a:solidFill>
                <a:srgbClr val="BB2DA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de-DE">
                  <a:solidFill>
                    <a:schemeClr val="bg2"/>
                  </a:solidFill>
                </a:endParaRPr>
              </a:p>
            </p:txBody>
          </p:sp>
          <p:sp>
            <p:nvSpPr>
              <p:cNvPr id="24642" name="Oval 139"/>
              <p:cNvSpPr>
                <a:spLocks noChangeArrowheads="1"/>
              </p:cNvSpPr>
              <p:nvPr/>
            </p:nvSpPr>
            <p:spPr bwMode="auto">
              <a:xfrm>
                <a:off x="671" y="3130"/>
                <a:ext cx="344" cy="344"/>
              </a:xfrm>
              <a:prstGeom prst="ellipse">
                <a:avLst/>
              </a:prstGeom>
              <a:noFill/>
              <a:ln w="28575" cap="rnd">
                <a:solidFill>
                  <a:srgbClr val="FF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B</a:t>
                </a:r>
              </a:p>
            </p:txBody>
          </p:sp>
          <p:sp>
            <p:nvSpPr>
              <p:cNvPr id="24643" name="Oval 140"/>
              <p:cNvSpPr>
                <a:spLocks noChangeArrowheads="1"/>
              </p:cNvSpPr>
              <p:nvPr/>
            </p:nvSpPr>
            <p:spPr bwMode="auto">
              <a:xfrm>
                <a:off x="257" y="3130"/>
                <a:ext cx="344" cy="344"/>
              </a:xfrm>
              <a:prstGeom prst="ellipse">
                <a:avLst/>
              </a:prstGeom>
              <a:noFill/>
              <a:ln w="28575" cap="rnd">
                <a:solidFill>
                  <a:srgbClr val="FF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A</a:t>
                </a:r>
              </a:p>
            </p:txBody>
          </p:sp>
          <p:sp>
            <p:nvSpPr>
              <p:cNvPr id="24644" name="Oval 141"/>
              <p:cNvSpPr>
                <a:spLocks noChangeArrowheads="1"/>
              </p:cNvSpPr>
              <p:nvPr/>
            </p:nvSpPr>
            <p:spPr bwMode="auto">
              <a:xfrm>
                <a:off x="1705" y="3130"/>
                <a:ext cx="344" cy="344"/>
              </a:xfrm>
              <a:prstGeom prst="ellipse">
                <a:avLst/>
              </a:prstGeom>
              <a:noFill/>
              <a:ln w="28575" cap="rnd">
                <a:solidFill>
                  <a:srgbClr val="FF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D</a:t>
                </a:r>
              </a:p>
            </p:txBody>
          </p:sp>
          <p:sp>
            <p:nvSpPr>
              <p:cNvPr id="24645" name="Oval 142"/>
              <p:cNvSpPr>
                <a:spLocks noChangeArrowheads="1"/>
              </p:cNvSpPr>
              <p:nvPr/>
            </p:nvSpPr>
            <p:spPr bwMode="auto">
              <a:xfrm>
                <a:off x="2159" y="3130"/>
                <a:ext cx="344" cy="344"/>
              </a:xfrm>
              <a:prstGeom prst="ellipse">
                <a:avLst/>
              </a:prstGeom>
              <a:noFill/>
              <a:ln w="28575" cap="rnd">
                <a:solidFill>
                  <a:srgbClr val="FF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E</a:t>
                </a:r>
              </a:p>
            </p:txBody>
          </p:sp>
          <p:sp>
            <p:nvSpPr>
              <p:cNvPr id="24646" name="Oval 143"/>
              <p:cNvSpPr>
                <a:spLocks noChangeArrowheads="1"/>
              </p:cNvSpPr>
              <p:nvPr/>
            </p:nvSpPr>
            <p:spPr bwMode="auto">
              <a:xfrm>
                <a:off x="2613" y="3130"/>
                <a:ext cx="344" cy="344"/>
              </a:xfrm>
              <a:prstGeom prst="ellipse">
                <a:avLst/>
              </a:prstGeom>
              <a:noFill/>
              <a:ln w="28575" cap="rnd">
                <a:solidFill>
                  <a:srgbClr val="FF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F</a:t>
                </a:r>
              </a:p>
            </p:txBody>
          </p:sp>
          <p:sp>
            <p:nvSpPr>
              <p:cNvPr id="24647" name="Line 144"/>
              <p:cNvSpPr>
                <a:spLocks noChangeShapeType="1"/>
              </p:cNvSpPr>
              <p:nvPr/>
            </p:nvSpPr>
            <p:spPr bwMode="auto">
              <a:xfrm flipH="1">
                <a:off x="1923" y="2621"/>
                <a:ext cx="288" cy="417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48" name="Line 145"/>
              <p:cNvSpPr>
                <a:spLocks noChangeShapeType="1"/>
              </p:cNvSpPr>
              <p:nvPr/>
            </p:nvSpPr>
            <p:spPr bwMode="auto">
              <a:xfrm>
                <a:off x="2307" y="2621"/>
                <a:ext cx="0" cy="423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49" name="Line 146"/>
              <p:cNvSpPr>
                <a:spLocks noChangeShapeType="1"/>
              </p:cNvSpPr>
              <p:nvPr/>
            </p:nvSpPr>
            <p:spPr bwMode="auto">
              <a:xfrm>
                <a:off x="2397" y="2621"/>
                <a:ext cx="327" cy="404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50" name="Line 147"/>
              <p:cNvSpPr>
                <a:spLocks noChangeShapeType="1"/>
              </p:cNvSpPr>
              <p:nvPr/>
            </p:nvSpPr>
            <p:spPr bwMode="auto">
              <a:xfrm flipH="1">
                <a:off x="464" y="2576"/>
                <a:ext cx="121" cy="455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51" name="Line 148"/>
              <p:cNvSpPr>
                <a:spLocks noChangeShapeType="1"/>
              </p:cNvSpPr>
              <p:nvPr/>
            </p:nvSpPr>
            <p:spPr bwMode="auto">
              <a:xfrm>
                <a:off x="751" y="2576"/>
                <a:ext cx="77" cy="449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52" name="Line 149"/>
              <p:cNvSpPr>
                <a:spLocks noChangeShapeType="1"/>
              </p:cNvSpPr>
              <p:nvPr/>
            </p:nvSpPr>
            <p:spPr bwMode="auto">
              <a:xfrm>
                <a:off x="441" y="3511"/>
                <a:ext cx="0" cy="83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53" name="Line 150"/>
              <p:cNvSpPr>
                <a:spLocks noChangeShapeType="1"/>
              </p:cNvSpPr>
              <p:nvPr/>
            </p:nvSpPr>
            <p:spPr bwMode="auto">
              <a:xfrm>
                <a:off x="852" y="3511"/>
                <a:ext cx="0" cy="83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54" name="Line 151"/>
              <p:cNvSpPr>
                <a:spLocks noChangeShapeType="1"/>
              </p:cNvSpPr>
              <p:nvPr/>
            </p:nvSpPr>
            <p:spPr bwMode="auto">
              <a:xfrm>
                <a:off x="1859" y="3511"/>
                <a:ext cx="0" cy="83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55" name="Line 152"/>
              <p:cNvSpPr>
                <a:spLocks noChangeShapeType="1"/>
              </p:cNvSpPr>
              <p:nvPr/>
            </p:nvSpPr>
            <p:spPr bwMode="auto">
              <a:xfrm>
                <a:off x="2327" y="3511"/>
                <a:ext cx="0" cy="83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56" name="Line 153"/>
              <p:cNvSpPr>
                <a:spLocks noChangeShapeType="1"/>
              </p:cNvSpPr>
              <p:nvPr/>
            </p:nvSpPr>
            <p:spPr bwMode="auto">
              <a:xfrm>
                <a:off x="2789" y="3511"/>
                <a:ext cx="0" cy="83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57" name="Oval 154"/>
              <p:cNvSpPr>
                <a:spLocks noChangeArrowheads="1"/>
              </p:cNvSpPr>
              <p:nvPr/>
            </p:nvSpPr>
            <p:spPr bwMode="auto">
              <a:xfrm>
                <a:off x="1284" y="1349"/>
                <a:ext cx="344" cy="344"/>
              </a:xfrm>
              <a:prstGeom prst="ellipse">
                <a:avLst/>
              </a:prstGeom>
              <a:noFill/>
              <a:ln w="28575">
                <a:solidFill>
                  <a:srgbClr val="3399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1</a:t>
                </a:r>
              </a:p>
            </p:txBody>
          </p:sp>
        </p:grpSp>
        <p:grpSp>
          <p:nvGrpSpPr>
            <p:cNvPr id="24608" name="Group 155"/>
            <p:cNvGrpSpPr>
              <a:grpSpLocks/>
            </p:cNvGrpSpPr>
            <p:nvPr/>
          </p:nvGrpSpPr>
          <p:grpSpPr bwMode="auto">
            <a:xfrm>
              <a:off x="3677" y="1758"/>
              <a:ext cx="2402" cy="2364"/>
              <a:chOff x="3677" y="1758"/>
              <a:chExt cx="2402" cy="2364"/>
            </a:xfrm>
          </p:grpSpPr>
          <p:sp>
            <p:nvSpPr>
              <p:cNvPr id="24609" name="Rectangle 156"/>
              <p:cNvSpPr>
                <a:spLocks noChangeArrowheads="1"/>
              </p:cNvSpPr>
              <p:nvPr/>
            </p:nvSpPr>
            <p:spPr bwMode="auto">
              <a:xfrm>
                <a:off x="4292" y="3690"/>
                <a:ext cx="394" cy="404"/>
              </a:xfrm>
              <a:prstGeom prst="rect">
                <a:avLst/>
              </a:prstGeom>
              <a:noFill/>
              <a:ln w="28575" cap="rnd">
                <a:solidFill>
                  <a:srgbClr val="FF000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4610" name="Rectangle 157"/>
              <p:cNvSpPr>
                <a:spLocks noChangeArrowheads="1"/>
              </p:cNvSpPr>
              <p:nvPr/>
            </p:nvSpPr>
            <p:spPr bwMode="auto">
              <a:xfrm>
                <a:off x="4547" y="1899"/>
                <a:ext cx="669" cy="659"/>
              </a:xfrm>
              <a:prstGeom prst="rect">
                <a:avLst/>
              </a:prstGeom>
              <a:noFill/>
              <a:ln w="28575" cap="rnd">
                <a:solidFill>
                  <a:srgbClr val="FF000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4611" name="Rectangle 158"/>
              <p:cNvSpPr>
                <a:spLocks noChangeArrowheads="1"/>
              </p:cNvSpPr>
              <p:nvPr/>
            </p:nvSpPr>
            <p:spPr bwMode="auto">
              <a:xfrm>
                <a:off x="4335" y="1782"/>
                <a:ext cx="387" cy="378"/>
              </a:xfrm>
              <a:prstGeom prst="rect">
                <a:avLst/>
              </a:prstGeom>
              <a:noFill/>
              <a:ln w="28575" cap="rnd">
                <a:solidFill>
                  <a:srgbClr val="FF000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4612" name="Rectangle 159"/>
              <p:cNvSpPr>
                <a:spLocks noChangeArrowheads="1"/>
              </p:cNvSpPr>
              <p:nvPr/>
            </p:nvSpPr>
            <p:spPr bwMode="auto">
              <a:xfrm>
                <a:off x="3831" y="3325"/>
                <a:ext cx="515" cy="365"/>
              </a:xfrm>
              <a:prstGeom prst="rect">
                <a:avLst/>
              </a:prstGeom>
              <a:noFill/>
              <a:ln w="28575" cap="rnd">
                <a:solidFill>
                  <a:srgbClr val="FF000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4613" name="Rectangle 160"/>
              <p:cNvSpPr>
                <a:spLocks noChangeArrowheads="1"/>
              </p:cNvSpPr>
              <p:nvPr/>
            </p:nvSpPr>
            <p:spPr bwMode="auto">
              <a:xfrm>
                <a:off x="3729" y="2052"/>
                <a:ext cx="566" cy="551"/>
              </a:xfrm>
              <a:prstGeom prst="rect">
                <a:avLst/>
              </a:prstGeom>
              <a:noFill/>
              <a:ln w="28575" cap="rnd">
                <a:solidFill>
                  <a:srgbClr val="FF000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4614" name="Rectangle 161"/>
              <p:cNvSpPr>
                <a:spLocks noChangeArrowheads="1"/>
              </p:cNvSpPr>
              <p:nvPr/>
            </p:nvSpPr>
            <p:spPr bwMode="auto">
              <a:xfrm>
                <a:off x="3862" y="3364"/>
                <a:ext cx="442" cy="288"/>
              </a:xfrm>
              <a:prstGeom prst="rect">
                <a:avLst/>
              </a:prstGeom>
              <a:solidFill>
                <a:srgbClr val="C0C0C0"/>
              </a:solidFill>
              <a:ln w="2857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solidFill>
                      <a:srgbClr val="FF0000"/>
                    </a:solidFill>
                  </a:rPr>
                  <a:t>A</a:t>
                </a:r>
              </a:p>
            </p:txBody>
          </p:sp>
          <p:sp>
            <p:nvSpPr>
              <p:cNvPr id="24615" name="Oval 162"/>
              <p:cNvSpPr>
                <a:spLocks noChangeArrowheads="1"/>
              </p:cNvSpPr>
              <p:nvPr/>
            </p:nvSpPr>
            <p:spPr bwMode="auto">
              <a:xfrm>
                <a:off x="4350" y="1804"/>
                <a:ext cx="357" cy="357"/>
              </a:xfrm>
              <a:prstGeom prst="ellipse">
                <a:avLst/>
              </a:prstGeom>
              <a:solidFill>
                <a:srgbClr val="B9F806"/>
              </a:solidFill>
              <a:ln w="1905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E</a:t>
                </a:r>
              </a:p>
            </p:txBody>
          </p:sp>
          <p:sp>
            <p:nvSpPr>
              <p:cNvPr id="24616" name="Rectangle 163"/>
              <p:cNvSpPr>
                <a:spLocks noChangeArrowheads="1"/>
              </p:cNvSpPr>
              <p:nvPr/>
            </p:nvSpPr>
            <p:spPr bwMode="auto">
              <a:xfrm rot="-989821">
                <a:off x="5653" y="2832"/>
                <a:ext cx="300" cy="622"/>
              </a:xfrm>
              <a:prstGeom prst="rect">
                <a:avLst/>
              </a:prstGeom>
              <a:solidFill>
                <a:srgbClr val="C0C0C0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folHlink"/>
                    </a:solidFill>
                  </a:rPr>
                  <a:t>C</a:t>
                </a:r>
              </a:p>
            </p:txBody>
          </p:sp>
          <p:sp>
            <p:nvSpPr>
              <p:cNvPr id="24617" name="Freeform 164"/>
              <p:cNvSpPr>
                <a:spLocks/>
              </p:cNvSpPr>
              <p:nvPr/>
            </p:nvSpPr>
            <p:spPr bwMode="auto">
              <a:xfrm>
                <a:off x="3712" y="2094"/>
                <a:ext cx="572" cy="501"/>
              </a:xfrm>
              <a:custGeom>
                <a:avLst/>
                <a:gdLst>
                  <a:gd name="T0" fmla="*/ 0 w 665"/>
                  <a:gd name="T1" fmla="*/ 0 h 589"/>
                  <a:gd name="T2" fmla="*/ 293 w 665"/>
                  <a:gd name="T3" fmla="*/ 426 h 589"/>
                  <a:gd name="T4" fmla="*/ 492 w 665"/>
                  <a:gd name="T5" fmla="*/ 102 h 589"/>
                  <a:gd name="T6" fmla="*/ 0 w 665"/>
                  <a:gd name="T7" fmla="*/ 0 h 5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5"/>
                  <a:gd name="T13" fmla="*/ 0 h 589"/>
                  <a:gd name="T14" fmla="*/ 665 w 665"/>
                  <a:gd name="T15" fmla="*/ 589 h 5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5" h="589">
                    <a:moveTo>
                      <a:pt x="0" y="0"/>
                    </a:moveTo>
                    <a:lnTo>
                      <a:pt x="396" y="589"/>
                    </a:lnTo>
                    <a:lnTo>
                      <a:pt x="665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12700" cap="flat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18" name="Text Box 165"/>
              <p:cNvSpPr txBox="1">
                <a:spLocks noChangeArrowheads="1"/>
              </p:cNvSpPr>
              <p:nvPr/>
            </p:nvSpPr>
            <p:spPr bwMode="auto">
              <a:xfrm>
                <a:off x="3918" y="2169"/>
                <a:ext cx="23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de-DE">
                    <a:solidFill>
                      <a:schemeClr val="bg2"/>
                    </a:solidFill>
                  </a:rPr>
                  <a:t>D</a:t>
                </a:r>
              </a:p>
            </p:txBody>
          </p:sp>
          <p:sp>
            <p:nvSpPr>
              <p:cNvPr id="24619" name="Oval 166"/>
              <p:cNvSpPr>
                <a:spLocks noChangeArrowheads="1"/>
              </p:cNvSpPr>
              <p:nvPr/>
            </p:nvSpPr>
            <p:spPr bwMode="auto">
              <a:xfrm>
                <a:off x="4304" y="3710"/>
                <a:ext cx="371" cy="371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B</a:t>
                </a:r>
              </a:p>
            </p:txBody>
          </p:sp>
          <p:sp>
            <p:nvSpPr>
              <p:cNvPr id="24620" name="Rectangle 167"/>
              <p:cNvSpPr>
                <a:spLocks noChangeArrowheads="1"/>
              </p:cNvSpPr>
              <p:nvPr/>
            </p:nvSpPr>
            <p:spPr bwMode="auto">
              <a:xfrm rot="2705555">
                <a:off x="4759" y="1920"/>
                <a:ext cx="268" cy="628"/>
              </a:xfrm>
              <a:prstGeom prst="rect">
                <a:avLst/>
              </a:prstGeom>
              <a:solidFill>
                <a:srgbClr val="BB2DA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de-DE"/>
              </a:p>
            </p:txBody>
          </p:sp>
          <p:sp>
            <p:nvSpPr>
              <p:cNvPr id="24621" name="Text Box 168"/>
              <p:cNvSpPr txBox="1">
                <a:spLocks noChangeArrowheads="1"/>
              </p:cNvSpPr>
              <p:nvPr/>
            </p:nvSpPr>
            <p:spPr bwMode="auto">
              <a:xfrm>
                <a:off x="4758" y="2110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>
                    <a:solidFill>
                      <a:schemeClr val="bg2"/>
                    </a:solidFill>
                  </a:rPr>
                  <a:t>F</a:t>
                </a:r>
              </a:p>
            </p:txBody>
          </p:sp>
          <p:sp>
            <p:nvSpPr>
              <p:cNvPr id="24622" name="Rectangle 169"/>
              <p:cNvSpPr>
                <a:spLocks noChangeArrowheads="1"/>
              </p:cNvSpPr>
              <p:nvPr/>
            </p:nvSpPr>
            <p:spPr bwMode="auto">
              <a:xfrm>
                <a:off x="3677" y="1776"/>
                <a:ext cx="2388" cy="2346"/>
              </a:xfrm>
              <a:prstGeom prst="rect">
                <a:avLst/>
              </a:prstGeom>
              <a:noFill/>
              <a:ln w="12700">
                <a:solidFill>
                  <a:srgbClr val="3399FF"/>
                </a:solidFill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4623" name="Text Box 170"/>
              <p:cNvSpPr txBox="1">
                <a:spLocks noChangeArrowheads="1"/>
              </p:cNvSpPr>
              <p:nvPr/>
            </p:nvSpPr>
            <p:spPr bwMode="auto">
              <a:xfrm>
                <a:off x="5915" y="1758"/>
                <a:ext cx="16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200" b="1">
                    <a:solidFill>
                      <a:schemeClr val="bg2"/>
                    </a:solidFill>
                  </a:rPr>
                  <a:t>1</a:t>
                </a:r>
              </a:p>
            </p:txBody>
          </p:sp>
          <p:sp>
            <p:nvSpPr>
              <p:cNvPr id="24624" name="Rectangle 171"/>
              <p:cNvSpPr>
                <a:spLocks noChangeArrowheads="1"/>
              </p:cNvSpPr>
              <p:nvPr/>
            </p:nvSpPr>
            <p:spPr bwMode="auto">
              <a:xfrm>
                <a:off x="3831" y="3344"/>
                <a:ext cx="854" cy="743"/>
              </a:xfrm>
              <a:prstGeom prst="rect">
                <a:avLst/>
              </a:prstGeom>
              <a:noFill/>
              <a:ln w="28575" cap="rnd">
                <a:solidFill>
                  <a:srgbClr val="BB2DA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4625" name="Rectangle 172"/>
              <p:cNvSpPr>
                <a:spLocks noChangeArrowheads="1"/>
              </p:cNvSpPr>
              <p:nvPr/>
            </p:nvSpPr>
            <p:spPr bwMode="auto">
              <a:xfrm>
                <a:off x="5541" y="2767"/>
                <a:ext cx="502" cy="731"/>
              </a:xfrm>
              <a:prstGeom prst="rect">
                <a:avLst/>
              </a:prstGeom>
              <a:noFill/>
              <a:ln w="28575" cap="rnd">
                <a:solidFill>
                  <a:srgbClr val="BB2DA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4626" name="Rectangle 173"/>
              <p:cNvSpPr>
                <a:spLocks noChangeArrowheads="1"/>
              </p:cNvSpPr>
              <p:nvPr/>
            </p:nvSpPr>
            <p:spPr bwMode="auto">
              <a:xfrm>
                <a:off x="3704" y="1790"/>
                <a:ext cx="1520" cy="813"/>
              </a:xfrm>
              <a:prstGeom prst="rect">
                <a:avLst/>
              </a:prstGeom>
              <a:noFill/>
              <a:ln w="28575" cap="rnd">
                <a:solidFill>
                  <a:srgbClr val="BB2DA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4627" name="Text Box 174"/>
              <p:cNvSpPr txBox="1">
                <a:spLocks noChangeArrowheads="1"/>
              </p:cNvSpPr>
              <p:nvPr/>
            </p:nvSpPr>
            <p:spPr bwMode="auto">
              <a:xfrm>
                <a:off x="3707" y="1783"/>
                <a:ext cx="16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200" b="1">
                    <a:solidFill>
                      <a:schemeClr val="bg2"/>
                    </a:solidFill>
                  </a:rPr>
                  <a:t>3</a:t>
                </a:r>
              </a:p>
            </p:txBody>
          </p:sp>
          <p:sp>
            <p:nvSpPr>
              <p:cNvPr id="24628" name="Text Box 175"/>
              <p:cNvSpPr txBox="1">
                <a:spLocks noChangeArrowheads="1"/>
              </p:cNvSpPr>
              <p:nvPr/>
            </p:nvSpPr>
            <p:spPr bwMode="auto">
              <a:xfrm>
                <a:off x="4520" y="3333"/>
                <a:ext cx="16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200" b="1">
                    <a:solidFill>
                      <a:schemeClr val="bg2"/>
                    </a:solidFill>
                  </a:rPr>
                  <a:t>2</a:t>
                </a:r>
              </a:p>
            </p:txBody>
          </p:sp>
        </p:grpSp>
      </p:grp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Hierarchie von Begrenzungsvolumina </a:t>
            </a:r>
          </a:p>
        </p:txBody>
      </p: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2038350" y="2141538"/>
            <a:ext cx="7589838" cy="4402137"/>
            <a:chOff x="1284" y="1349"/>
            <a:chExt cx="4781" cy="2773"/>
          </a:xfrm>
        </p:grpSpPr>
        <p:sp>
          <p:nvSpPr>
            <p:cNvPr id="24605" name="Oval 32"/>
            <p:cNvSpPr>
              <a:spLocks noChangeArrowheads="1"/>
            </p:cNvSpPr>
            <p:nvPr/>
          </p:nvSpPr>
          <p:spPr bwMode="auto">
            <a:xfrm>
              <a:off x="1284" y="1349"/>
              <a:ext cx="344" cy="344"/>
            </a:xfrm>
            <a:prstGeom prst="ellipse">
              <a:avLst/>
            </a:prstGeom>
            <a:noFill/>
            <a:ln w="38100">
              <a:solidFill>
                <a:srgbClr val="3399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1</a:t>
              </a:r>
            </a:p>
          </p:txBody>
        </p:sp>
        <p:sp>
          <p:nvSpPr>
            <p:cNvPr id="24606" name="Rectangle 47"/>
            <p:cNvSpPr>
              <a:spLocks noChangeArrowheads="1"/>
            </p:cNvSpPr>
            <p:nvPr/>
          </p:nvSpPr>
          <p:spPr bwMode="auto">
            <a:xfrm>
              <a:off x="3677" y="1776"/>
              <a:ext cx="2388" cy="2346"/>
            </a:xfrm>
            <a:prstGeom prst="rect">
              <a:avLst/>
            </a:prstGeom>
            <a:noFill/>
            <a:ln w="38100">
              <a:solidFill>
                <a:srgbClr val="3399FF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6" name="Group 68"/>
          <p:cNvGrpSpPr>
            <a:grpSpLocks/>
          </p:cNvGrpSpPr>
          <p:nvPr/>
        </p:nvGrpSpPr>
        <p:grpSpPr bwMode="auto">
          <a:xfrm>
            <a:off x="831850" y="2809875"/>
            <a:ext cx="1714500" cy="1166813"/>
            <a:chOff x="524" y="1770"/>
            <a:chExt cx="1080" cy="735"/>
          </a:xfrm>
        </p:grpSpPr>
        <p:grpSp>
          <p:nvGrpSpPr>
            <p:cNvPr id="24600" name="Group 67"/>
            <p:cNvGrpSpPr>
              <a:grpSpLocks/>
            </p:cNvGrpSpPr>
            <p:nvPr/>
          </p:nvGrpSpPr>
          <p:grpSpPr bwMode="auto">
            <a:xfrm>
              <a:off x="727" y="1770"/>
              <a:ext cx="723" cy="308"/>
              <a:chOff x="727" y="1770"/>
              <a:chExt cx="723" cy="308"/>
            </a:xfrm>
          </p:grpSpPr>
          <p:sp>
            <p:nvSpPr>
              <p:cNvPr id="24603" name="Line 7"/>
              <p:cNvSpPr>
                <a:spLocks noChangeShapeType="1"/>
              </p:cNvSpPr>
              <p:nvPr/>
            </p:nvSpPr>
            <p:spPr bwMode="auto">
              <a:xfrm flipH="1">
                <a:off x="727" y="1770"/>
                <a:ext cx="627" cy="308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604" name="Line 8"/>
              <p:cNvSpPr>
                <a:spLocks noChangeShapeType="1"/>
              </p:cNvSpPr>
              <p:nvPr/>
            </p:nvSpPr>
            <p:spPr bwMode="auto">
              <a:xfrm>
                <a:off x="1450" y="1770"/>
                <a:ext cx="0" cy="308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  <p:sp>
          <p:nvSpPr>
            <p:cNvPr id="24601" name="Oval 4"/>
            <p:cNvSpPr>
              <a:spLocks noChangeArrowheads="1"/>
            </p:cNvSpPr>
            <p:nvPr/>
          </p:nvSpPr>
          <p:spPr bwMode="auto">
            <a:xfrm>
              <a:off x="524" y="2161"/>
              <a:ext cx="344" cy="344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2</a:t>
              </a:r>
            </a:p>
          </p:txBody>
        </p:sp>
        <p:sp>
          <p:nvSpPr>
            <p:cNvPr id="24602" name="Oval 5"/>
            <p:cNvSpPr>
              <a:spLocks noChangeArrowheads="1"/>
            </p:cNvSpPr>
            <p:nvPr/>
          </p:nvSpPr>
          <p:spPr bwMode="auto">
            <a:xfrm>
              <a:off x="1260" y="2161"/>
              <a:ext cx="344" cy="344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C</a:t>
              </a:r>
            </a:p>
          </p:txBody>
        </p:sp>
      </p:grpSp>
      <p:grpSp>
        <p:nvGrpSpPr>
          <p:cNvPr id="8" name="Group 63"/>
          <p:cNvGrpSpPr>
            <a:grpSpLocks/>
          </p:cNvGrpSpPr>
          <p:nvPr/>
        </p:nvGrpSpPr>
        <p:grpSpPr bwMode="auto">
          <a:xfrm>
            <a:off x="1192213" y="4030663"/>
            <a:ext cx="1090612" cy="771525"/>
            <a:chOff x="751" y="2539"/>
            <a:chExt cx="687" cy="486"/>
          </a:xfrm>
        </p:grpSpPr>
        <p:sp>
          <p:nvSpPr>
            <p:cNvPr id="24598" name="Line 11"/>
            <p:cNvSpPr>
              <a:spLocks noChangeShapeType="1"/>
            </p:cNvSpPr>
            <p:nvPr/>
          </p:nvSpPr>
          <p:spPr bwMode="auto">
            <a:xfrm>
              <a:off x="1438" y="2539"/>
              <a:ext cx="0" cy="12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4599" name="Line 26"/>
            <p:cNvSpPr>
              <a:spLocks noChangeShapeType="1"/>
            </p:cNvSpPr>
            <p:nvPr/>
          </p:nvSpPr>
          <p:spPr bwMode="auto">
            <a:xfrm>
              <a:off x="751" y="2576"/>
              <a:ext cx="77" cy="449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9" name="Group 123"/>
          <p:cNvGrpSpPr>
            <a:grpSpLocks/>
          </p:cNvGrpSpPr>
          <p:nvPr/>
        </p:nvGrpSpPr>
        <p:grpSpPr bwMode="auto">
          <a:xfrm>
            <a:off x="6081713" y="4402138"/>
            <a:ext cx="3511550" cy="2095500"/>
            <a:chOff x="3831" y="2773"/>
            <a:chExt cx="2212" cy="1320"/>
          </a:xfrm>
        </p:grpSpPr>
        <p:sp>
          <p:nvSpPr>
            <p:cNvPr id="24596" name="Rectangle 49"/>
            <p:cNvSpPr>
              <a:spLocks noChangeArrowheads="1"/>
            </p:cNvSpPr>
            <p:nvPr/>
          </p:nvSpPr>
          <p:spPr bwMode="auto">
            <a:xfrm>
              <a:off x="3831" y="3350"/>
              <a:ext cx="854" cy="743"/>
            </a:xfrm>
            <a:prstGeom prst="rect">
              <a:avLst/>
            </a:prstGeom>
            <a:noFill/>
            <a:ln w="38100">
              <a:solidFill>
                <a:srgbClr val="BB2DA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4597" name="Rectangle 50"/>
            <p:cNvSpPr>
              <a:spLocks noChangeArrowheads="1"/>
            </p:cNvSpPr>
            <p:nvPr/>
          </p:nvSpPr>
          <p:spPr bwMode="auto">
            <a:xfrm>
              <a:off x="5541" y="2773"/>
              <a:ext cx="502" cy="731"/>
            </a:xfrm>
            <a:prstGeom prst="rect">
              <a:avLst/>
            </a:prstGeom>
            <a:noFill/>
            <a:ln w="38100">
              <a:solidFill>
                <a:srgbClr val="BB2DA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4584" name="Rectangle 54"/>
          <p:cNvSpPr>
            <a:spLocks noChangeArrowheads="1"/>
          </p:cNvSpPr>
          <p:nvPr/>
        </p:nvSpPr>
        <p:spPr bwMode="auto">
          <a:xfrm>
            <a:off x="269875" y="869950"/>
            <a:ext cx="9852025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 Nutze die Hierarchie zur Beschleunigung des Strahl-Szene-Schnitts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Schnitt mit Knoteninhalt nur wenn Begrenzung geschnitten wird </a:t>
            </a:r>
          </a:p>
        </p:txBody>
      </p:sp>
      <p:sp>
        <p:nvSpPr>
          <p:cNvPr id="221239" name="Line 55"/>
          <p:cNvSpPr>
            <a:spLocks noChangeShapeType="1"/>
          </p:cNvSpPr>
          <p:nvPr/>
        </p:nvSpPr>
        <p:spPr bwMode="auto">
          <a:xfrm flipV="1">
            <a:off x="4500563" y="5202238"/>
            <a:ext cx="4511675" cy="1524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21240" name="Oval 56"/>
          <p:cNvSpPr>
            <a:spLocks noChangeArrowheads="1"/>
          </p:cNvSpPr>
          <p:nvPr/>
        </p:nvSpPr>
        <p:spPr bwMode="auto">
          <a:xfrm>
            <a:off x="8991600" y="5141913"/>
            <a:ext cx="88900" cy="889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1242" name="Line 58"/>
          <p:cNvSpPr>
            <a:spLocks noChangeShapeType="1"/>
          </p:cNvSpPr>
          <p:nvPr/>
        </p:nvSpPr>
        <p:spPr bwMode="auto">
          <a:xfrm flipV="1">
            <a:off x="4519613" y="5192713"/>
            <a:ext cx="4511675" cy="1524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21243" name="Line 59"/>
          <p:cNvSpPr>
            <a:spLocks noChangeShapeType="1"/>
          </p:cNvSpPr>
          <p:nvPr/>
        </p:nvSpPr>
        <p:spPr bwMode="auto">
          <a:xfrm flipV="1">
            <a:off x="4002088" y="6278563"/>
            <a:ext cx="1809750" cy="598487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grpSp>
        <p:nvGrpSpPr>
          <p:cNvPr id="10" name="Group 122"/>
          <p:cNvGrpSpPr>
            <a:grpSpLocks/>
          </p:cNvGrpSpPr>
          <p:nvPr/>
        </p:nvGrpSpPr>
        <p:grpSpPr bwMode="auto">
          <a:xfrm>
            <a:off x="1065213" y="4349750"/>
            <a:ext cx="6373812" cy="2149475"/>
            <a:chOff x="671" y="2740"/>
            <a:chExt cx="4015" cy="1354"/>
          </a:xfrm>
        </p:grpSpPr>
        <p:sp>
          <p:nvSpPr>
            <p:cNvPr id="24590" name="Rectangle 34"/>
            <p:cNvSpPr>
              <a:spLocks noChangeArrowheads="1"/>
            </p:cNvSpPr>
            <p:nvPr/>
          </p:nvSpPr>
          <p:spPr bwMode="auto">
            <a:xfrm>
              <a:off x="4292" y="3690"/>
              <a:ext cx="394" cy="404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grpSp>
          <p:nvGrpSpPr>
            <p:cNvPr id="24591" name="Group 65"/>
            <p:cNvGrpSpPr>
              <a:grpSpLocks/>
            </p:cNvGrpSpPr>
            <p:nvPr/>
          </p:nvGrpSpPr>
          <p:grpSpPr bwMode="auto">
            <a:xfrm>
              <a:off x="671" y="2740"/>
              <a:ext cx="856" cy="854"/>
              <a:chOff x="671" y="2740"/>
              <a:chExt cx="856" cy="854"/>
            </a:xfrm>
          </p:grpSpPr>
          <p:sp>
            <p:nvSpPr>
              <p:cNvPr id="24592" name="Rectangle 10"/>
              <p:cNvSpPr>
                <a:spLocks noChangeArrowheads="1"/>
              </p:cNvSpPr>
              <p:nvPr/>
            </p:nvSpPr>
            <p:spPr bwMode="auto">
              <a:xfrm rot="-989821">
                <a:off x="1379" y="2767"/>
                <a:ext cx="148" cy="330"/>
              </a:xfrm>
              <a:prstGeom prst="rect">
                <a:avLst/>
              </a:prstGeom>
              <a:solidFill>
                <a:srgbClr val="C0C0C0"/>
              </a:solidFill>
              <a:ln w="5715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solidFill>
                      <a:srgbClr val="C0C0C0"/>
                    </a:solidFill>
                  </a:rPr>
                  <a:t>C</a:t>
                </a:r>
              </a:p>
            </p:txBody>
          </p:sp>
          <p:sp>
            <p:nvSpPr>
              <p:cNvPr id="24593" name="Oval 17"/>
              <p:cNvSpPr>
                <a:spLocks noChangeArrowheads="1"/>
              </p:cNvSpPr>
              <p:nvPr/>
            </p:nvSpPr>
            <p:spPr bwMode="auto">
              <a:xfrm>
                <a:off x="671" y="3130"/>
                <a:ext cx="344" cy="344"/>
              </a:xfrm>
              <a:prstGeom prst="ellipse">
                <a:avLst/>
              </a:prstGeom>
              <a:noFill/>
              <a:ln w="57150">
                <a:solidFill>
                  <a:srgbClr val="FF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B</a:t>
                </a:r>
              </a:p>
            </p:txBody>
          </p:sp>
          <p:sp>
            <p:nvSpPr>
              <p:cNvPr id="24594" name="Line 28"/>
              <p:cNvSpPr>
                <a:spLocks noChangeShapeType="1"/>
              </p:cNvSpPr>
              <p:nvPr/>
            </p:nvSpPr>
            <p:spPr bwMode="auto">
              <a:xfrm>
                <a:off x="852" y="3511"/>
                <a:ext cx="0" cy="83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595" name="Oval 64"/>
              <p:cNvSpPr>
                <a:spLocks noChangeArrowheads="1"/>
              </p:cNvSpPr>
              <p:nvPr/>
            </p:nvSpPr>
            <p:spPr bwMode="auto">
              <a:xfrm>
                <a:off x="1395" y="2740"/>
                <a:ext cx="56" cy="56"/>
              </a:xfrm>
              <a:prstGeom prst="ellipse">
                <a:avLst/>
              </a:prstGeom>
              <a:solidFill>
                <a:srgbClr val="FF0000"/>
              </a:solidFill>
              <a:ln w="5715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12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2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21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239" grpId="0" animBg="1"/>
      <p:bldP spid="221240" grpId="0" animBg="1"/>
      <p:bldP spid="221242" grpId="0" animBg="1"/>
      <p:bldP spid="22124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Gleichförmiges Raster</a:t>
            </a:r>
          </a:p>
        </p:txBody>
      </p:sp>
      <p:grpSp>
        <p:nvGrpSpPr>
          <p:cNvPr id="25603" name="Group 117"/>
          <p:cNvGrpSpPr>
            <a:grpSpLocks/>
          </p:cNvGrpSpPr>
          <p:nvPr/>
        </p:nvGrpSpPr>
        <p:grpSpPr bwMode="auto">
          <a:xfrm>
            <a:off x="5892800" y="2501900"/>
            <a:ext cx="3557588" cy="3614738"/>
            <a:chOff x="3712" y="1576"/>
            <a:chExt cx="2241" cy="2277"/>
          </a:xfrm>
        </p:grpSpPr>
        <p:sp>
          <p:nvSpPr>
            <p:cNvPr id="25628" name="Rectangle 5"/>
            <p:cNvSpPr>
              <a:spLocks noChangeArrowheads="1"/>
            </p:cNvSpPr>
            <p:nvPr/>
          </p:nvSpPr>
          <p:spPr bwMode="auto">
            <a:xfrm>
              <a:off x="3862" y="3136"/>
              <a:ext cx="442" cy="288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25629" name="Oval 6"/>
            <p:cNvSpPr>
              <a:spLocks noChangeArrowheads="1"/>
            </p:cNvSpPr>
            <p:nvPr/>
          </p:nvSpPr>
          <p:spPr bwMode="auto">
            <a:xfrm>
              <a:off x="4350" y="1576"/>
              <a:ext cx="357" cy="357"/>
            </a:xfrm>
            <a:prstGeom prst="ellipse">
              <a:avLst/>
            </a:prstGeom>
            <a:solidFill>
              <a:srgbClr val="B9F806"/>
            </a:solidFill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E</a:t>
              </a:r>
            </a:p>
          </p:txBody>
        </p:sp>
        <p:sp>
          <p:nvSpPr>
            <p:cNvPr id="25630" name="Rectangle 7"/>
            <p:cNvSpPr>
              <a:spLocks noChangeArrowheads="1"/>
            </p:cNvSpPr>
            <p:nvPr/>
          </p:nvSpPr>
          <p:spPr bwMode="auto">
            <a:xfrm rot="-989821">
              <a:off x="5653" y="2604"/>
              <a:ext cx="300" cy="622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folHlink"/>
                  </a:solidFill>
                </a:rPr>
                <a:t>C</a:t>
              </a:r>
            </a:p>
          </p:txBody>
        </p:sp>
        <p:grpSp>
          <p:nvGrpSpPr>
            <p:cNvPr id="25631" name="Group 8"/>
            <p:cNvGrpSpPr>
              <a:grpSpLocks/>
            </p:cNvGrpSpPr>
            <p:nvPr/>
          </p:nvGrpSpPr>
          <p:grpSpPr bwMode="auto">
            <a:xfrm>
              <a:off x="3712" y="1866"/>
              <a:ext cx="572" cy="501"/>
              <a:chOff x="4700" y="2145"/>
              <a:chExt cx="665" cy="589"/>
            </a:xfrm>
          </p:grpSpPr>
          <p:sp>
            <p:nvSpPr>
              <p:cNvPr id="25635" name="Freeform 9"/>
              <p:cNvSpPr>
                <a:spLocks/>
              </p:cNvSpPr>
              <p:nvPr/>
            </p:nvSpPr>
            <p:spPr bwMode="auto">
              <a:xfrm>
                <a:off x="4700" y="2145"/>
                <a:ext cx="665" cy="589"/>
              </a:xfrm>
              <a:custGeom>
                <a:avLst/>
                <a:gdLst>
                  <a:gd name="T0" fmla="*/ 0 w 665"/>
                  <a:gd name="T1" fmla="*/ 0 h 589"/>
                  <a:gd name="T2" fmla="*/ 396 w 665"/>
                  <a:gd name="T3" fmla="*/ 589 h 589"/>
                  <a:gd name="T4" fmla="*/ 665 w 665"/>
                  <a:gd name="T5" fmla="*/ 141 h 589"/>
                  <a:gd name="T6" fmla="*/ 0 w 665"/>
                  <a:gd name="T7" fmla="*/ 0 h 5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5"/>
                  <a:gd name="T13" fmla="*/ 0 h 589"/>
                  <a:gd name="T14" fmla="*/ 665 w 665"/>
                  <a:gd name="T15" fmla="*/ 589 h 5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5" h="589">
                    <a:moveTo>
                      <a:pt x="0" y="0"/>
                    </a:moveTo>
                    <a:lnTo>
                      <a:pt x="396" y="589"/>
                    </a:lnTo>
                    <a:lnTo>
                      <a:pt x="665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12700" cap="flat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5636" name="Text Box 10"/>
              <p:cNvSpPr txBox="1">
                <a:spLocks noChangeArrowheads="1"/>
              </p:cNvSpPr>
              <p:nvPr/>
            </p:nvSpPr>
            <p:spPr bwMode="auto">
              <a:xfrm>
                <a:off x="4939" y="2233"/>
                <a:ext cx="276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de-DE">
                    <a:solidFill>
                      <a:schemeClr val="bg2"/>
                    </a:solidFill>
                  </a:rPr>
                  <a:t>D</a:t>
                </a:r>
              </a:p>
            </p:txBody>
          </p:sp>
        </p:grpSp>
        <p:sp>
          <p:nvSpPr>
            <p:cNvPr id="25632" name="Oval 11"/>
            <p:cNvSpPr>
              <a:spLocks noChangeArrowheads="1"/>
            </p:cNvSpPr>
            <p:nvPr/>
          </p:nvSpPr>
          <p:spPr bwMode="auto">
            <a:xfrm>
              <a:off x="4304" y="3482"/>
              <a:ext cx="371" cy="37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B</a:t>
              </a:r>
            </a:p>
          </p:txBody>
        </p:sp>
        <p:sp>
          <p:nvSpPr>
            <p:cNvPr id="25633" name="Rectangle 13"/>
            <p:cNvSpPr>
              <a:spLocks noChangeArrowheads="1"/>
            </p:cNvSpPr>
            <p:nvPr/>
          </p:nvSpPr>
          <p:spPr bwMode="auto">
            <a:xfrm rot="2705555">
              <a:off x="4759" y="1692"/>
              <a:ext cx="268" cy="628"/>
            </a:xfrm>
            <a:prstGeom prst="rect">
              <a:avLst/>
            </a:prstGeom>
            <a:solidFill>
              <a:srgbClr val="BB2DA0"/>
            </a:solidFill>
            <a:ln w="19050">
              <a:solidFill>
                <a:schemeClr val="bg2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endParaRPr lang="de-DE"/>
            </a:p>
          </p:txBody>
        </p:sp>
        <p:sp>
          <p:nvSpPr>
            <p:cNvPr id="25634" name="Text Box 14"/>
            <p:cNvSpPr txBox="1">
              <a:spLocks noChangeArrowheads="1"/>
            </p:cNvSpPr>
            <p:nvPr/>
          </p:nvSpPr>
          <p:spPr bwMode="auto">
            <a:xfrm>
              <a:off x="4758" y="1882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>
                  <a:solidFill>
                    <a:schemeClr val="bg2"/>
                  </a:solidFill>
                </a:rPr>
                <a:t>F</a:t>
              </a:r>
            </a:p>
          </p:txBody>
        </p:sp>
      </p:grpSp>
      <p:sp>
        <p:nvSpPr>
          <p:cNvPr id="25604" name="Rectangle 116"/>
          <p:cNvSpPr>
            <a:spLocks noChangeArrowheads="1"/>
          </p:cNvSpPr>
          <p:nvPr/>
        </p:nvSpPr>
        <p:spPr bwMode="auto">
          <a:xfrm>
            <a:off x="193675" y="869950"/>
            <a:ext cx="9852025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 Konstruiere ein gleichförmiges Raster über der Szene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Indiziere Objekte entsprechend ihrer Überlappung mit den Rasterzellen</a:t>
            </a:r>
          </a:p>
        </p:txBody>
      </p:sp>
      <p:grpSp>
        <p:nvGrpSpPr>
          <p:cNvPr id="4" name="Group 118"/>
          <p:cNvGrpSpPr>
            <a:grpSpLocks/>
          </p:cNvGrpSpPr>
          <p:nvPr/>
        </p:nvGrpSpPr>
        <p:grpSpPr bwMode="auto">
          <a:xfrm>
            <a:off x="5646738" y="2457450"/>
            <a:ext cx="3963987" cy="3962400"/>
            <a:chOff x="422" y="1446"/>
            <a:chExt cx="2497" cy="2496"/>
          </a:xfrm>
        </p:grpSpPr>
        <p:sp>
          <p:nvSpPr>
            <p:cNvPr id="25616" name="Line 119"/>
            <p:cNvSpPr>
              <a:spLocks noChangeShapeType="1"/>
            </p:cNvSpPr>
            <p:nvPr/>
          </p:nvSpPr>
          <p:spPr bwMode="auto">
            <a:xfrm>
              <a:off x="422" y="1446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617" name="Line 120"/>
            <p:cNvSpPr>
              <a:spLocks noChangeShapeType="1"/>
            </p:cNvSpPr>
            <p:nvPr/>
          </p:nvSpPr>
          <p:spPr bwMode="auto">
            <a:xfrm>
              <a:off x="422" y="1942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618" name="Line 121"/>
            <p:cNvSpPr>
              <a:spLocks noChangeShapeType="1"/>
            </p:cNvSpPr>
            <p:nvPr/>
          </p:nvSpPr>
          <p:spPr bwMode="auto">
            <a:xfrm>
              <a:off x="422" y="2439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619" name="Line 122"/>
            <p:cNvSpPr>
              <a:spLocks noChangeShapeType="1"/>
            </p:cNvSpPr>
            <p:nvPr/>
          </p:nvSpPr>
          <p:spPr bwMode="auto">
            <a:xfrm>
              <a:off x="422" y="2936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620" name="Line 123"/>
            <p:cNvSpPr>
              <a:spLocks noChangeShapeType="1"/>
            </p:cNvSpPr>
            <p:nvPr/>
          </p:nvSpPr>
          <p:spPr bwMode="auto">
            <a:xfrm>
              <a:off x="422" y="3433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621" name="Line 124"/>
            <p:cNvSpPr>
              <a:spLocks noChangeShapeType="1"/>
            </p:cNvSpPr>
            <p:nvPr/>
          </p:nvSpPr>
          <p:spPr bwMode="auto">
            <a:xfrm>
              <a:off x="422" y="3930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622" name="Line 125"/>
            <p:cNvSpPr>
              <a:spLocks noChangeShapeType="1"/>
            </p:cNvSpPr>
            <p:nvPr/>
          </p:nvSpPr>
          <p:spPr bwMode="auto">
            <a:xfrm>
              <a:off x="2918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623" name="Line 126"/>
            <p:cNvSpPr>
              <a:spLocks noChangeShapeType="1"/>
            </p:cNvSpPr>
            <p:nvPr/>
          </p:nvSpPr>
          <p:spPr bwMode="auto">
            <a:xfrm>
              <a:off x="422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624" name="Line 127"/>
            <p:cNvSpPr>
              <a:spLocks noChangeShapeType="1"/>
            </p:cNvSpPr>
            <p:nvPr/>
          </p:nvSpPr>
          <p:spPr bwMode="auto">
            <a:xfrm>
              <a:off x="921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625" name="Line 128"/>
            <p:cNvSpPr>
              <a:spLocks noChangeShapeType="1"/>
            </p:cNvSpPr>
            <p:nvPr/>
          </p:nvSpPr>
          <p:spPr bwMode="auto">
            <a:xfrm>
              <a:off x="1420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626" name="Line 129"/>
            <p:cNvSpPr>
              <a:spLocks noChangeShapeType="1"/>
            </p:cNvSpPr>
            <p:nvPr/>
          </p:nvSpPr>
          <p:spPr bwMode="auto">
            <a:xfrm>
              <a:off x="1919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627" name="Line 130"/>
            <p:cNvSpPr>
              <a:spLocks noChangeShapeType="1"/>
            </p:cNvSpPr>
            <p:nvPr/>
          </p:nvSpPr>
          <p:spPr bwMode="auto">
            <a:xfrm>
              <a:off x="2418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5" name="Group 139"/>
          <p:cNvGrpSpPr>
            <a:grpSpLocks/>
          </p:cNvGrpSpPr>
          <p:nvPr/>
        </p:nvGrpSpPr>
        <p:grpSpPr bwMode="auto">
          <a:xfrm>
            <a:off x="4519613" y="4741863"/>
            <a:ext cx="4586287" cy="1651000"/>
            <a:chOff x="2847" y="2963"/>
            <a:chExt cx="2873" cy="992"/>
          </a:xfrm>
        </p:grpSpPr>
        <p:sp>
          <p:nvSpPr>
            <p:cNvPr id="25614" name="Line 132"/>
            <p:cNvSpPr>
              <a:spLocks noChangeShapeType="1"/>
            </p:cNvSpPr>
            <p:nvPr/>
          </p:nvSpPr>
          <p:spPr bwMode="auto">
            <a:xfrm flipV="1">
              <a:off x="2847" y="2995"/>
              <a:ext cx="2842" cy="96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615" name="Oval 131"/>
            <p:cNvSpPr>
              <a:spLocks noChangeArrowheads="1"/>
            </p:cNvSpPr>
            <p:nvPr/>
          </p:nvSpPr>
          <p:spPr bwMode="auto">
            <a:xfrm>
              <a:off x="5664" y="2963"/>
              <a:ext cx="56" cy="5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6" name="Group 141"/>
          <p:cNvGrpSpPr>
            <a:grpSpLocks/>
          </p:cNvGrpSpPr>
          <p:nvPr/>
        </p:nvGrpSpPr>
        <p:grpSpPr bwMode="auto">
          <a:xfrm>
            <a:off x="6391275" y="4781550"/>
            <a:ext cx="2611438" cy="976313"/>
            <a:chOff x="4026" y="3012"/>
            <a:chExt cx="1645" cy="615"/>
          </a:xfrm>
        </p:grpSpPr>
        <p:sp>
          <p:nvSpPr>
            <p:cNvPr id="25609" name="Oval 133"/>
            <p:cNvSpPr>
              <a:spLocks noChangeArrowheads="1"/>
            </p:cNvSpPr>
            <p:nvPr/>
          </p:nvSpPr>
          <p:spPr bwMode="auto">
            <a:xfrm>
              <a:off x="4222" y="3504"/>
              <a:ext cx="56" cy="5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5610" name="Oval 134"/>
            <p:cNvSpPr>
              <a:spLocks noChangeArrowheads="1"/>
            </p:cNvSpPr>
            <p:nvPr/>
          </p:nvSpPr>
          <p:spPr bwMode="auto">
            <a:xfrm>
              <a:off x="4026" y="3571"/>
              <a:ext cx="56" cy="5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5611" name="Oval 135"/>
            <p:cNvSpPr>
              <a:spLocks noChangeArrowheads="1"/>
            </p:cNvSpPr>
            <p:nvPr/>
          </p:nvSpPr>
          <p:spPr bwMode="auto">
            <a:xfrm>
              <a:off x="5532" y="3047"/>
              <a:ext cx="56" cy="5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5612" name="Oval 136"/>
            <p:cNvSpPr>
              <a:spLocks noChangeArrowheads="1"/>
            </p:cNvSpPr>
            <p:nvPr/>
          </p:nvSpPr>
          <p:spPr bwMode="auto">
            <a:xfrm>
              <a:off x="4524" y="3386"/>
              <a:ext cx="56" cy="5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5613" name="Oval 137"/>
            <p:cNvSpPr>
              <a:spLocks noChangeArrowheads="1"/>
            </p:cNvSpPr>
            <p:nvPr/>
          </p:nvSpPr>
          <p:spPr bwMode="auto">
            <a:xfrm>
              <a:off x="5615" y="3012"/>
              <a:ext cx="56" cy="5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12108" name="Rectangle 140"/>
          <p:cNvSpPr>
            <a:spLocks noChangeArrowheads="1"/>
          </p:cNvSpPr>
          <p:nvPr/>
        </p:nvSpPr>
        <p:spPr bwMode="auto">
          <a:xfrm>
            <a:off x="234950" y="3248025"/>
            <a:ext cx="607695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 </a:t>
            </a:r>
            <a:r>
              <a:rPr lang="de-DE" sz="2200">
                <a:solidFill>
                  <a:schemeClr val="bg2"/>
                </a:solidFill>
                <a:latin typeface="Arial" charset="0"/>
              </a:rPr>
              <a:t>Verfolge die Strahlen durch das Raster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1800">
                <a:solidFill>
                  <a:schemeClr val="bg2"/>
                </a:solidFill>
                <a:latin typeface="Arial" charset="0"/>
              </a:rPr>
              <a:t>Schnell, es müssen nur die Zellen beachtet werden die mit den Objekten überlappen.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108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Gleichförmiges Raster</a:t>
            </a:r>
          </a:p>
        </p:txBody>
      </p:sp>
      <p:grpSp>
        <p:nvGrpSpPr>
          <p:cNvPr id="26627" name="Group 3"/>
          <p:cNvGrpSpPr>
            <a:grpSpLocks/>
          </p:cNvGrpSpPr>
          <p:nvPr/>
        </p:nvGrpSpPr>
        <p:grpSpPr bwMode="auto">
          <a:xfrm>
            <a:off x="5892800" y="2501900"/>
            <a:ext cx="3557588" cy="3614738"/>
            <a:chOff x="3712" y="1576"/>
            <a:chExt cx="2241" cy="2277"/>
          </a:xfrm>
        </p:grpSpPr>
        <p:sp>
          <p:nvSpPr>
            <p:cNvPr id="26665" name="Rectangle 4"/>
            <p:cNvSpPr>
              <a:spLocks noChangeArrowheads="1"/>
            </p:cNvSpPr>
            <p:nvPr/>
          </p:nvSpPr>
          <p:spPr bwMode="auto">
            <a:xfrm>
              <a:off x="3862" y="3136"/>
              <a:ext cx="442" cy="288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26666" name="Oval 5"/>
            <p:cNvSpPr>
              <a:spLocks noChangeArrowheads="1"/>
            </p:cNvSpPr>
            <p:nvPr/>
          </p:nvSpPr>
          <p:spPr bwMode="auto">
            <a:xfrm>
              <a:off x="4350" y="1576"/>
              <a:ext cx="357" cy="357"/>
            </a:xfrm>
            <a:prstGeom prst="ellipse">
              <a:avLst/>
            </a:prstGeom>
            <a:solidFill>
              <a:srgbClr val="B9F806"/>
            </a:solidFill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E</a:t>
              </a:r>
            </a:p>
          </p:txBody>
        </p:sp>
        <p:sp>
          <p:nvSpPr>
            <p:cNvPr id="26667" name="Rectangle 6"/>
            <p:cNvSpPr>
              <a:spLocks noChangeArrowheads="1"/>
            </p:cNvSpPr>
            <p:nvPr/>
          </p:nvSpPr>
          <p:spPr bwMode="auto">
            <a:xfrm rot="-989821">
              <a:off x="5653" y="2604"/>
              <a:ext cx="300" cy="622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folHlink"/>
                  </a:solidFill>
                </a:rPr>
                <a:t>C</a:t>
              </a:r>
            </a:p>
          </p:txBody>
        </p:sp>
        <p:grpSp>
          <p:nvGrpSpPr>
            <p:cNvPr id="26668" name="Group 7"/>
            <p:cNvGrpSpPr>
              <a:grpSpLocks/>
            </p:cNvGrpSpPr>
            <p:nvPr/>
          </p:nvGrpSpPr>
          <p:grpSpPr bwMode="auto">
            <a:xfrm>
              <a:off x="3712" y="1866"/>
              <a:ext cx="572" cy="501"/>
              <a:chOff x="4700" y="2145"/>
              <a:chExt cx="665" cy="589"/>
            </a:xfrm>
          </p:grpSpPr>
          <p:sp>
            <p:nvSpPr>
              <p:cNvPr id="26672" name="Freeform 8"/>
              <p:cNvSpPr>
                <a:spLocks/>
              </p:cNvSpPr>
              <p:nvPr/>
            </p:nvSpPr>
            <p:spPr bwMode="auto">
              <a:xfrm>
                <a:off x="4700" y="2145"/>
                <a:ext cx="665" cy="589"/>
              </a:xfrm>
              <a:custGeom>
                <a:avLst/>
                <a:gdLst>
                  <a:gd name="T0" fmla="*/ 0 w 665"/>
                  <a:gd name="T1" fmla="*/ 0 h 589"/>
                  <a:gd name="T2" fmla="*/ 396 w 665"/>
                  <a:gd name="T3" fmla="*/ 589 h 589"/>
                  <a:gd name="T4" fmla="*/ 665 w 665"/>
                  <a:gd name="T5" fmla="*/ 141 h 589"/>
                  <a:gd name="T6" fmla="*/ 0 w 665"/>
                  <a:gd name="T7" fmla="*/ 0 h 5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5"/>
                  <a:gd name="T13" fmla="*/ 0 h 589"/>
                  <a:gd name="T14" fmla="*/ 665 w 665"/>
                  <a:gd name="T15" fmla="*/ 589 h 5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5" h="589">
                    <a:moveTo>
                      <a:pt x="0" y="0"/>
                    </a:moveTo>
                    <a:lnTo>
                      <a:pt x="396" y="589"/>
                    </a:lnTo>
                    <a:lnTo>
                      <a:pt x="665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12700" cap="flat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6673" name="Text Box 9"/>
              <p:cNvSpPr txBox="1">
                <a:spLocks noChangeArrowheads="1"/>
              </p:cNvSpPr>
              <p:nvPr/>
            </p:nvSpPr>
            <p:spPr bwMode="auto">
              <a:xfrm>
                <a:off x="4939" y="2233"/>
                <a:ext cx="276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de-DE">
                    <a:solidFill>
                      <a:schemeClr val="bg2"/>
                    </a:solidFill>
                  </a:rPr>
                  <a:t>D</a:t>
                </a:r>
              </a:p>
            </p:txBody>
          </p:sp>
        </p:grpSp>
        <p:sp>
          <p:nvSpPr>
            <p:cNvPr id="26669" name="Oval 10"/>
            <p:cNvSpPr>
              <a:spLocks noChangeArrowheads="1"/>
            </p:cNvSpPr>
            <p:nvPr/>
          </p:nvSpPr>
          <p:spPr bwMode="auto">
            <a:xfrm>
              <a:off x="4304" y="3482"/>
              <a:ext cx="371" cy="37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B</a:t>
              </a:r>
            </a:p>
          </p:txBody>
        </p:sp>
        <p:sp>
          <p:nvSpPr>
            <p:cNvPr id="26670" name="Rectangle 11"/>
            <p:cNvSpPr>
              <a:spLocks noChangeArrowheads="1"/>
            </p:cNvSpPr>
            <p:nvPr/>
          </p:nvSpPr>
          <p:spPr bwMode="auto">
            <a:xfrm rot="2705555">
              <a:off x="4759" y="1692"/>
              <a:ext cx="268" cy="628"/>
            </a:xfrm>
            <a:prstGeom prst="rect">
              <a:avLst/>
            </a:prstGeom>
            <a:solidFill>
              <a:srgbClr val="BB2DA0"/>
            </a:solidFill>
            <a:ln w="19050">
              <a:solidFill>
                <a:schemeClr val="bg2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endParaRPr lang="de-DE"/>
            </a:p>
          </p:txBody>
        </p:sp>
        <p:sp>
          <p:nvSpPr>
            <p:cNvPr id="26671" name="Text Box 12"/>
            <p:cNvSpPr txBox="1">
              <a:spLocks noChangeArrowheads="1"/>
            </p:cNvSpPr>
            <p:nvPr/>
          </p:nvSpPr>
          <p:spPr bwMode="auto">
            <a:xfrm>
              <a:off x="4758" y="1882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>
                  <a:solidFill>
                    <a:schemeClr val="bg2"/>
                  </a:solidFill>
                </a:rPr>
                <a:t>F</a:t>
              </a:r>
            </a:p>
          </p:txBody>
        </p:sp>
      </p:grpSp>
      <p:sp>
        <p:nvSpPr>
          <p:cNvPr id="26628" name="Rectangle 13"/>
          <p:cNvSpPr>
            <a:spLocks noChangeArrowheads="1"/>
          </p:cNvSpPr>
          <p:nvPr/>
        </p:nvSpPr>
        <p:spPr bwMode="auto">
          <a:xfrm>
            <a:off x="193675" y="1146175"/>
            <a:ext cx="9852025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 Eventuell ein Problem: was ist die richtige Rasterauflösung ? 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Zu grob: geringer Nutzen der Rasterung!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Zu fein:  hohe Kosten!</a:t>
            </a:r>
          </a:p>
        </p:txBody>
      </p:sp>
      <p:grpSp>
        <p:nvGrpSpPr>
          <p:cNvPr id="26629" name="Group 14"/>
          <p:cNvGrpSpPr>
            <a:grpSpLocks/>
          </p:cNvGrpSpPr>
          <p:nvPr/>
        </p:nvGrpSpPr>
        <p:grpSpPr bwMode="auto">
          <a:xfrm>
            <a:off x="5646738" y="2457450"/>
            <a:ext cx="3963987" cy="3962400"/>
            <a:chOff x="422" y="1446"/>
            <a:chExt cx="2497" cy="2496"/>
          </a:xfrm>
        </p:grpSpPr>
        <p:sp>
          <p:nvSpPr>
            <p:cNvPr id="26653" name="Line 15"/>
            <p:cNvSpPr>
              <a:spLocks noChangeShapeType="1"/>
            </p:cNvSpPr>
            <p:nvPr/>
          </p:nvSpPr>
          <p:spPr bwMode="auto">
            <a:xfrm>
              <a:off x="422" y="1446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54" name="Line 16"/>
            <p:cNvSpPr>
              <a:spLocks noChangeShapeType="1"/>
            </p:cNvSpPr>
            <p:nvPr/>
          </p:nvSpPr>
          <p:spPr bwMode="auto">
            <a:xfrm>
              <a:off x="422" y="1942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55" name="Line 17"/>
            <p:cNvSpPr>
              <a:spLocks noChangeShapeType="1"/>
            </p:cNvSpPr>
            <p:nvPr/>
          </p:nvSpPr>
          <p:spPr bwMode="auto">
            <a:xfrm>
              <a:off x="422" y="2439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56" name="Line 18"/>
            <p:cNvSpPr>
              <a:spLocks noChangeShapeType="1"/>
            </p:cNvSpPr>
            <p:nvPr/>
          </p:nvSpPr>
          <p:spPr bwMode="auto">
            <a:xfrm>
              <a:off x="422" y="2936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57" name="Line 19"/>
            <p:cNvSpPr>
              <a:spLocks noChangeShapeType="1"/>
            </p:cNvSpPr>
            <p:nvPr/>
          </p:nvSpPr>
          <p:spPr bwMode="auto">
            <a:xfrm>
              <a:off x="422" y="3433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58" name="Line 20"/>
            <p:cNvSpPr>
              <a:spLocks noChangeShapeType="1"/>
            </p:cNvSpPr>
            <p:nvPr/>
          </p:nvSpPr>
          <p:spPr bwMode="auto">
            <a:xfrm>
              <a:off x="422" y="3930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59" name="Line 21"/>
            <p:cNvSpPr>
              <a:spLocks noChangeShapeType="1"/>
            </p:cNvSpPr>
            <p:nvPr/>
          </p:nvSpPr>
          <p:spPr bwMode="auto">
            <a:xfrm>
              <a:off x="2918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60" name="Line 22"/>
            <p:cNvSpPr>
              <a:spLocks noChangeShapeType="1"/>
            </p:cNvSpPr>
            <p:nvPr/>
          </p:nvSpPr>
          <p:spPr bwMode="auto">
            <a:xfrm>
              <a:off x="422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61" name="Line 23"/>
            <p:cNvSpPr>
              <a:spLocks noChangeShapeType="1"/>
            </p:cNvSpPr>
            <p:nvPr/>
          </p:nvSpPr>
          <p:spPr bwMode="auto">
            <a:xfrm>
              <a:off x="921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62" name="Line 24"/>
            <p:cNvSpPr>
              <a:spLocks noChangeShapeType="1"/>
            </p:cNvSpPr>
            <p:nvPr/>
          </p:nvSpPr>
          <p:spPr bwMode="auto">
            <a:xfrm>
              <a:off x="1420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63" name="Line 25"/>
            <p:cNvSpPr>
              <a:spLocks noChangeShapeType="1"/>
            </p:cNvSpPr>
            <p:nvPr/>
          </p:nvSpPr>
          <p:spPr bwMode="auto">
            <a:xfrm>
              <a:off x="1919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64" name="Line 26"/>
            <p:cNvSpPr>
              <a:spLocks noChangeShapeType="1"/>
            </p:cNvSpPr>
            <p:nvPr/>
          </p:nvSpPr>
          <p:spPr bwMode="auto">
            <a:xfrm>
              <a:off x="2418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5646738" y="2457450"/>
            <a:ext cx="3963987" cy="3962400"/>
            <a:chOff x="422" y="1446"/>
            <a:chExt cx="2497" cy="2496"/>
          </a:xfrm>
        </p:grpSpPr>
        <p:sp>
          <p:nvSpPr>
            <p:cNvPr id="26631" name="Line 38"/>
            <p:cNvSpPr>
              <a:spLocks noChangeShapeType="1"/>
            </p:cNvSpPr>
            <p:nvPr/>
          </p:nvSpPr>
          <p:spPr bwMode="auto">
            <a:xfrm>
              <a:off x="422" y="1446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32" name="Line 39"/>
            <p:cNvSpPr>
              <a:spLocks noChangeShapeType="1"/>
            </p:cNvSpPr>
            <p:nvPr/>
          </p:nvSpPr>
          <p:spPr bwMode="auto">
            <a:xfrm>
              <a:off x="422" y="2936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33" name="Line 40"/>
            <p:cNvSpPr>
              <a:spLocks noChangeShapeType="1"/>
            </p:cNvSpPr>
            <p:nvPr/>
          </p:nvSpPr>
          <p:spPr bwMode="auto">
            <a:xfrm>
              <a:off x="422" y="3184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34" name="Line 41"/>
            <p:cNvSpPr>
              <a:spLocks noChangeShapeType="1"/>
            </p:cNvSpPr>
            <p:nvPr/>
          </p:nvSpPr>
          <p:spPr bwMode="auto">
            <a:xfrm>
              <a:off x="422" y="3433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35" name="Line 42"/>
            <p:cNvSpPr>
              <a:spLocks noChangeShapeType="1"/>
            </p:cNvSpPr>
            <p:nvPr/>
          </p:nvSpPr>
          <p:spPr bwMode="auto">
            <a:xfrm>
              <a:off x="422" y="3681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36" name="Line 43"/>
            <p:cNvSpPr>
              <a:spLocks noChangeShapeType="1"/>
            </p:cNvSpPr>
            <p:nvPr/>
          </p:nvSpPr>
          <p:spPr bwMode="auto">
            <a:xfrm>
              <a:off x="422" y="3930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37" name="Line 44"/>
            <p:cNvSpPr>
              <a:spLocks noChangeShapeType="1"/>
            </p:cNvSpPr>
            <p:nvPr/>
          </p:nvSpPr>
          <p:spPr bwMode="auto">
            <a:xfrm>
              <a:off x="2918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38" name="Line 45"/>
            <p:cNvSpPr>
              <a:spLocks noChangeShapeType="1"/>
            </p:cNvSpPr>
            <p:nvPr/>
          </p:nvSpPr>
          <p:spPr bwMode="auto">
            <a:xfrm>
              <a:off x="422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39" name="Line 46"/>
            <p:cNvSpPr>
              <a:spLocks noChangeShapeType="1"/>
            </p:cNvSpPr>
            <p:nvPr/>
          </p:nvSpPr>
          <p:spPr bwMode="auto">
            <a:xfrm>
              <a:off x="1919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40" name="Line 47"/>
            <p:cNvSpPr>
              <a:spLocks noChangeShapeType="1"/>
            </p:cNvSpPr>
            <p:nvPr/>
          </p:nvSpPr>
          <p:spPr bwMode="auto">
            <a:xfrm>
              <a:off x="2169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41" name="Line 48"/>
            <p:cNvSpPr>
              <a:spLocks noChangeShapeType="1"/>
            </p:cNvSpPr>
            <p:nvPr/>
          </p:nvSpPr>
          <p:spPr bwMode="auto">
            <a:xfrm>
              <a:off x="2418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42" name="Line 49"/>
            <p:cNvSpPr>
              <a:spLocks noChangeShapeType="1"/>
            </p:cNvSpPr>
            <p:nvPr/>
          </p:nvSpPr>
          <p:spPr bwMode="auto">
            <a:xfrm>
              <a:off x="2668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43" name="Line 50"/>
            <p:cNvSpPr>
              <a:spLocks noChangeShapeType="1"/>
            </p:cNvSpPr>
            <p:nvPr/>
          </p:nvSpPr>
          <p:spPr bwMode="auto">
            <a:xfrm>
              <a:off x="422" y="1694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44" name="Line 51"/>
            <p:cNvSpPr>
              <a:spLocks noChangeShapeType="1"/>
            </p:cNvSpPr>
            <p:nvPr/>
          </p:nvSpPr>
          <p:spPr bwMode="auto">
            <a:xfrm>
              <a:off x="422" y="1942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45" name="Line 52"/>
            <p:cNvSpPr>
              <a:spLocks noChangeShapeType="1"/>
            </p:cNvSpPr>
            <p:nvPr/>
          </p:nvSpPr>
          <p:spPr bwMode="auto">
            <a:xfrm>
              <a:off x="422" y="2191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46" name="Line 53"/>
            <p:cNvSpPr>
              <a:spLocks noChangeShapeType="1"/>
            </p:cNvSpPr>
            <p:nvPr/>
          </p:nvSpPr>
          <p:spPr bwMode="auto">
            <a:xfrm>
              <a:off x="422" y="2439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47" name="Line 54"/>
            <p:cNvSpPr>
              <a:spLocks noChangeShapeType="1"/>
            </p:cNvSpPr>
            <p:nvPr/>
          </p:nvSpPr>
          <p:spPr bwMode="auto">
            <a:xfrm>
              <a:off x="422" y="2688"/>
              <a:ext cx="249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48" name="Line 55"/>
            <p:cNvSpPr>
              <a:spLocks noChangeShapeType="1"/>
            </p:cNvSpPr>
            <p:nvPr/>
          </p:nvSpPr>
          <p:spPr bwMode="auto">
            <a:xfrm>
              <a:off x="671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49" name="Line 56"/>
            <p:cNvSpPr>
              <a:spLocks noChangeShapeType="1"/>
            </p:cNvSpPr>
            <p:nvPr/>
          </p:nvSpPr>
          <p:spPr bwMode="auto">
            <a:xfrm>
              <a:off x="921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50" name="Line 57"/>
            <p:cNvSpPr>
              <a:spLocks noChangeShapeType="1"/>
            </p:cNvSpPr>
            <p:nvPr/>
          </p:nvSpPr>
          <p:spPr bwMode="auto">
            <a:xfrm>
              <a:off x="1170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51" name="Line 58"/>
            <p:cNvSpPr>
              <a:spLocks noChangeShapeType="1"/>
            </p:cNvSpPr>
            <p:nvPr/>
          </p:nvSpPr>
          <p:spPr bwMode="auto">
            <a:xfrm>
              <a:off x="1420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652" name="Line 59"/>
            <p:cNvSpPr>
              <a:spLocks noChangeShapeType="1"/>
            </p:cNvSpPr>
            <p:nvPr/>
          </p:nvSpPr>
          <p:spPr bwMode="auto">
            <a:xfrm>
              <a:off x="1670" y="1446"/>
              <a:ext cx="1" cy="24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Strahl - Szene  -  Schnittpunkt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69875" y="955675"/>
            <a:ext cx="937418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Schnittpunkt mit geometrischen Grundbausteinen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Kugel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Dreieck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Gruppen von Bausteinen</a:t>
            </a:r>
          </a:p>
        </p:txBody>
      </p:sp>
      <p:sp>
        <p:nvSpPr>
          <p:cNvPr id="226308" name="Rectangle 4"/>
          <p:cNvSpPr>
            <a:spLocks noChangeArrowheads="1"/>
          </p:cNvSpPr>
          <p:nvPr/>
        </p:nvSpPr>
        <p:spPr bwMode="auto">
          <a:xfrm>
            <a:off x="669925" y="3359150"/>
            <a:ext cx="937418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400">
                <a:solidFill>
                  <a:schemeClr val="bg1"/>
                </a:solidFill>
                <a:latin typeface="Arial" charset="0"/>
              </a:rPr>
              <a:t>&gt;&gt;</a:t>
            </a:r>
            <a:r>
              <a:rPr lang="de-DE" sz="2400">
                <a:solidFill>
                  <a:schemeClr val="bg2"/>
                </a:solidFill>
                <a:latin typeface="Arial" charset="0"/>
              </a:rPr>
              <a:t> Beschleunigungsverfahren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 Hierarchie von Begrenzungsvolumina </a:t>
            </a: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Raumaufteilung</a:t>
            </a:r>
          </a:p>
          <a:p>
            <a:pPr lvl="3" indent="-34290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gleichmäßige Raster</a:t>
            </a:r>
          </a:p>
          <a:p>
            <a:pPr lvl="3" indent="-34290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de-DE" sz="2000" u="sng">
                <a:solidFill>
                  <a:schemeClr val="bg1"/>
                </a:solidFill>
                <a:latin typeface="Arial" charset="0"/>
              </a:rPr>
              <a:t>BSP trees</a:t>
            </a:r>
          </a:p>
          <a:p>
            <a:pPr lvl="3" indent="-34290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Octrees </a:t>
            </a:r>
          </a:p>
          <a:p>
            <a:pPr lvl="3" indent="-34290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endParaRPr lang="de-DE" sz="2000">
              <a:solidFill>
                <a:schemeClr val="bg2"/>
              </a:solidFill>
              <a:latin typeface="Arial" charset="0"/>
            </a:endParaRPr>
          </a:p>
          <a:p>
            <a:pPr marL="857250" lvl="2" indent="-2857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</a:pPr>
            <a:endParaRPr lang="de-DE" sz="2000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8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„Binary Space Partition (BSP) Tree“</a:t>
            </a:r>
          </a:p>
        </p:txBody>
      </p:sp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1154113" y="2524125"/>
            <a:ext cx="2457450" cy="314325"/>
            <a:chOff x="727" y="1590"/>
            <a:chExt cx="1548" cy="333"/>
          </a:xfrm>
        </p:grpSpPr>
        <p:sp>
          <p:nvSpPr>
            <p:cNvPr id="28734" name="Line 13"/>
            <p:cNvSpPr>
              <a:spLocks noChangeShapeType="1"/>
            </p:cNvSpPr>
            <p:nvPr/>
          </p:nvSpPr>
          <p:spPr bwMode="auto">
            <a:xfrm flipH="1">
              <a:off x="727" y="1590"/>
              <a:ext cx="627" cy="30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8735" name="Line 15"/>
            <p:cNvSpPr>
              <a:spLocks noChangeShapeType="1"/>
            </p:cNvSpPr>
            <p:nvPr/>
          </p:nvSpPr>
          <p:spPr bwMode="auto">
            <a:xfrm>
              <a:off x="1546" y="1590"/>
              <a:ext cx="729" cy="33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3" name="Group 89"/>
          <p:cNvGrpSpPr>
            <a:grpSpLocks/>
          </p:cNvGrpSpPr>
          <p:nvPr/>
        </p:nvGrpSpPr>
        <p:grpSpPr bwMode="auto">
          <a:xfrm>
            <a:off x="784225" y="3403600"/>
            <a:ext cx="1163638" cy="1217613"/>
            <a:chOff x="494" y="2144"/>
            <a:chExt cx="733" cy="767"/>
          </a:xfrm>
        </p:grpSpPr>
        <p:sp>
          <p:nvSpPr>
            <p:cNvPr id="28731" name="Rectangle 16"/>
            <p:cNvSpPr>
              <a:spLocks noChangeArrowheads="1"/>
            </p:cNvSpPr>
            <p:nvPr/>
          </p:nvSpPr>
          <p:spPr bwMode="auto">
            <a:xfrm rot="-989821">
              <a:off x="1079" y="2581"/>
              <a:ext cx="148" cy="330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rgbClr val="C0C0C0"/>
                  </a:solidFill>
                </a:rPr>
                <a:t>C</a:t>
              </a:r>
            </a:p>
          </p:txBody>
        </p:sp>
        <p:sp>
          <p:nvSpPr>
            <p:cNvPr id="28732" name="Line 32"/>
            <p:cNvSpPr>
              <a:spLocks noChangeShapeType="1"/>
            </p:cNvSpPr>
            <p:nvPr/>
          </p:nvSpPr>
          <p:spPr bwMode="auto">
            <a:xfrm flipH="1">
              <a:off x="494" y="2144"/>
              <a:ext cx="121" cy="455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8733" name="Line 33"/>
            <p:cNvSpPr>
              <a:spLocks noChangeShapeType="1"/>
            </p:cNvSpPr>
            <p:nvPr/>
          </p:nvSpPr>
          <p:spPr bwMode="auto">
            <a:xfrm>
              <a:off x="768" y="2144"/>
              <a:ext cx="268" cy="39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28677" name="Rectangle 39"/>
          <p:cNvSpPr>
            <a:spLocks noChangeArrowheads="1"/>
          </p:cNvSpPr>
          <p:nvPr/>
        </p:nvSpPr>
        <p:spPr bwMode="auto">
          <a:xfrm>
            <a:off x="6130925" y="5340350"/>
            <a:ext cx="701675" cy="457200"/>
          </a:xfrm>
          <a:prstGeom prst="rect">
            <a:avLst/>
          </a:prstGeom>
          <a:solidFill>
            <a:srgbClr val="C0C0C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8678" name="Oval 40"/>
          <p:cNvSpPr>
            <a:spLocks noChangeArrowheads="1"/>
          </p:cNvSpPr>
          <p:nvPr/>
        </p:nvSpPr>
        <p:spPr bwMode="auto">
          <a:xfrm>
            <a:off x="6905625" y="2863850"/>
            <a:ext cx="566738" cy="566738"/>
          </a:xfrm>
          <a:prstGeom prst="ellipse">
            <a:avLst/>
          </a:prstGeom>
          <a:solidFill>
            <a:srgbClr val="B9F806"/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solidFill>
                  <a:schemeClr val="bg2"/>
                </a:solidFill>
              </a:rPr>
              <a:t>E</a:t>
            </a:r>
          </a:p>
        </p:txBody>
      </p:sp>
      <p:sp>
        <p:nvSpPr>
          <p:cNvPr id="28679" name="Rectangle 41"/>
          <p:cNvSpPr>
            <a:spLocks noChangeArrowheads="1"/>
          </p:cNvSpPr>
          <p:nvPr/>
        </p:nvSpPr>
        <p:spPr bwMode="auto">
          <a:xfrm rot="-989821">
            <a:off x="8974138" y="4495800"/>
            <a:ext cx="476250" cy="987425"/>
          </a:xfrm>
          <a:prstGeom prst="rect">
            <a:avLst/>
          </a:prstGeom>
          <a:solidFill>
            <a:srgbClr val="C0C0C0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solidFill>
                  <a:schemeClr val="folHlink"/>
                </a:solidFill>
              </a:rPr>
              <a:t>C</a:t>
            </a:r>
          </a:p>
        </p:txBody>
      </p:sp>
      <p:sp>
        <p:nvSpPr>
          <p:cNvPr id="28680" name="Freeform 43"/>
          <p:cNvSpPr>
            <a:spLocks/>
          </p:cNvSpPr>
          <p:nvPr/>
        </p:nvSpPr>
        <p:spPr bwMode="auto">
          <a:xfrm>
            <a:off x="5892800" y="3324225"/>
            <a:ext cx="908050" cy="795338"/>
          </a:xfrm>
          <a:custGeom>
            <a:avLst/>
            <a:gdLst>
              <a:gd name="T0" fmla="*/ 0 w 665"/>
              <a:gd name="T1" fmla="*/ 0 h 589"/>
              <a:gd name="T2" fmla="*/ 738366178 w 665"/>
              <a:gd name="T3" fmla="*/ 1073960160 h 589"/>
              <a:gd name="T4" fmla="*/ 1239932034 w 665"/>
              <a:gd name="T5" fmla="*/ 257094021 h 589"/>
              <a:gd name="T6" fmla="*/ 0 w 665"/>
              <a:gd name="T7" fmla="*/ 0 h 589"/>
              <a:gd name="T8" fmla="*/ 0 60000 65536"/>
              <a:gd name="T9" fmla="*/ 0 60000 65536"/>
              <a:gd name="T10" fmla="*/ 0 60000 65536"/>
              <a:gd name="T11" fmla="*/ 0 60000 65536"/>
              <a:gd name="T12" fmla="*/ 0 w 665"/>
              <a:gd name="T13" fmla="*/ 0 h 589"/>
              <a:gd name="T14" fmla="*/ 665 w 665"/>
              <a:gd name="T15" fmla="*/ 589 h 5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65" h="589">
                <a:moveTo>
                  <a:pt x="0" y="0"/>
                </a:moveTo>
                <a:lnTo>
                  <a:pt x="396" y="589"/>
                </a:lnTo>
                <a:lnTo>
                  <a:pt x="665" y="141"/>
                </a:lnTo>
                <a:lnTo>
                  <a:pt x="0" y="0"/>
                </a:lnTo>
                <a:close/>
              </a:path>
            </a:pathLst>
          </a:custGeom>
          <a:solidFill>
            <a:srgbClr val="C0C0C0"/>
          </a:solidFill>
          <a:ln w="1270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8681" name="Text Box 44"/>
          <p:cNvSpPr txBox="1">
            <a:spLocks noChangeArrowheads="1"/>
          </p:cNvSpPr>
          <p:nvPr/>
        </p:nvSpPr>
        <p:spPr bwMode="auto">
          <a:xfrm>
            <a:off x="6219825" y="3443288"/>
            <a:ext cx="3762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>
                <a:solidFill>
                  <a:schemeClr val="bg2"/>
                </a:solidFill>
              </a:rPr>
              <a:t>D</a:t>
            </a:r>
          </a:p>
        </p:txBody>
      </p:sp>
      <p:sp>
        <p:nvSpPr>
          <p:cNvPr id="28682" name="Oval 45"/>
          <p:cNvSpPr>
            <a:spLocks noChangeArrowheads="1"/>
          </p:cNvSpPr>
          <p:nvPr/>
        </p:nvSpPr>
        <p:spPr bwMode="auto">
          <a:xfrm>
            <a:off x="6832600" y="5889625"/>
            <a:ext cx="588963" cy="58896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solidFill>
                  <a:schemeClr val="bg2"/>
                </a:solidFill>
              </a:rPr>
              <a:t>B</a:t>
            </a:r>
          </a:p>
        </p:txBody>
      </p:sp>
      <p:sp>
        <p:nvSpPr>
          <p:cNvPr id="28683" name="Rectangle 46"/>
          <p:cNvSpPr>
            <a:spLocks noChangeArrowheads="1"/>
          </p:cNvSpPr>
          <p:nvPr/>
        </p:nvSpPr>
        <p:spPr bwMode="auto">
          <a:xfrm rot="2705555">
            <a:off x="7554913" y="3048000"/>
            <a:ext cx="425450" cy="996950"/>
          </a:xfrm>
          <a:prstGeom prst="rect">
            <a:avLst/>
          </a:prstGeom>
          <a:solidFill>
            <a:srgbClr val="BB2DA0"/>
          </a:solidFill>
          <a:ln w="19050">
            <a:solidFill>
              <a:schemeClr val="bg2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de-DE"/>
          </a:p>
        </p:txBody>
      </p:sp>
      <p:sp>
        <p:nvSpPr>
          <p:cNvPr id="28684" name="Text Box 47"/>
          <p:cNvSpPr txBox="1">
            <a:spLocks noChangeArrowheads="1"/>
          </p:cNvSpPr>
          <p:nvPr/>
        </p:nvSpPr>
        <p:spPr bwMode="auto">
          <a:xfrm>
            <a:off x="7553325" y="3349625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bg2"/>
                </a:solidFill>
              </a:rPr>
              <a:t>F</a:t>
            </a:r>
          </a:p>
        </p:txBody>
      </p:sp>
      <p:sp>
        <p:nvSpPr>
          <p:cNvPr id="28685" name="Rectangle 60"/>
          <p:cNvSpPr>
            <a:spLocks noChangeArrowheads="1"/>
          </p:cNvSpPr>
          <p:nvPr/>
        </p:nvSpPr>
        <p:spPr bwMode="auto">
          <a:xfrm>
            <a:off x="269875" y="869950"/>
            <a:ext cx="937418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 Einfacher rekursiver Algorithmus</a:t>
            </a:r>
          </a:p>
        </p:txBody>
      </p:sp>
      <p:grpSp>
        <p:nvGrpSpPr>
          <p:cNvPr id="4" name="Group 81"/>
          <p:cNvGrpSpPr>
            <a:grpSpLocks/>
          </p:cNvGrpSpPr>
          <p:nvPr/>
        </p:nvGrpSpPr>
        <p:grpSpPr bwMode="auto">
          <a:xfrm>
            <a:off x="2038350" y="1855788"/>
            <a:ext cx="8131175" cy="3381375"/>
            <a:chOff x="1284" y="1169"/>
            <a:chExt cx="5122" cy="2130"/>
          </a:xfrm>
        </p:grpSpPr>
        <p:sp>
          <p:nvSpPr>
            <p:cNvPr id="28726" name="Oval 51"/>
            <p:cNvSpPr>
              <a:spLocks noChangeArrowheads="1"/>
            </p:cNvSpPr>
            <p:nvPr/>
          </p:nvSpPr>
          <p:spPr bwMode="auto">
            <a:xfrm>
              <a:off x="1284" y="1169"/>
              <a:ext cx="344" cy="344"/>
            </a:xfrm>
            <a:prstGeom prst="ellipse">
              <a:avLst/>
            </a:prstGeom>
            <a:noFill/>
            <a:ln w="28575">
              <a:solidFill>
                <a:srgbClr val="3399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1</a:t>
              </a:r>
            </a:p>
          </p:txBody>
        </p:sp>
        <p:grpSp>
          <p:nvGrpSpPr>
            <p:cNvPr id="28727" name="Group 63"/>
            <p:cNvGrpSpPr>
              <a:grpSpLocks/>
            </p:cNvGrpSpPr>
            <p:nvPr/>
          </p:nvGrpSpPr>
          <p:grpSpPr bwMode="auto">
            <a:xfrm>
              <a:off x="3334" y="2238"/>
              <a:ext cx="3072" cy="1061"/>
              <a:chOff x="3034" y="2310"/>
              <a:chExt cx="3072" cy="1061"/>
            </a:xfrm>
          </p:grpSpPr>
          <p:sp>
            <p:nvSpPr>
              <p:cNvPr id="28728" name="Text Box 52"/>
              <p:cNvSpPr txBox="1">
                <a:spLocks noChangeArrowheads="1"/>
              </p:cNvSpPr>
              <p:nvPr/>
            </p:nvSpPr>
            <p:spPr bwMode="auto">
              <a:xfrm>
                <a:off x="3374" y="3198"/>
                <a:ext cx="16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200" b="1">
                    <a:solidFill>
                      <a:schemeClr val="bg2"/>
                    </a:solidFill>
                  </a:rPr>
                  <a:t>1</a:t>
                </a:r>
              </a:p>
            </p:txBody>
          </p:sp>
          <p:sp>
            <p:nvSpPr>
              <p:cNvPr id="28729" name="Line 61"/>
              <p:cNvSpPr>
                <a:spLocks noChangeShapeType="1"/>
              </p:cNvSpPr>
              <p:nvPr/>
            </p:nvSpPr>
            <p:spPr bwMode="auto">
              <a:xfrm flipV="1">
                <a:off x="3034" y="2310"/>
                <a:ext cx="3072" cy="102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8730" name="Line 62"/>
              <p:cNvSpPr>
                <a:spLocks noChangeShapeType="1"/>
              </p:cNvSpPr>
              <p:nvPr/>
            </p:nvSpPr>
            <p:spPr bwMode="auto">
              <a:xfrm flipH="1" flipV="1">
                <a:off x="3284" y="3111"/>
                <a:ext cx="44" cy="121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</p:grpSp>
      <p:grpSp>
        <p:nvGrpSpPr>
          <p:cNvPr id="6" name="Group 93"/>
          <p:cNvGrpSpPr>
            <a:grpSpLocks/>
          </p:cNvGrpSpPr>
          <p:nvPr/>
        </p:nvGrpSpPr>
        <p:grpSpPr bwMode="auto">
          <a:xfrm>
            <a:off x="2673350" y="2201863"/>
            <a:ext cx="4692650" cy="2457450"/>
            <a:chOff x="1684" y="1387"/>
            <a:chExt cx="2956" cy="1548"/>
          </a:xfrm>
        </p:grpSpPr>
        <p:sp>
          <p:nvSpPr>
            <p:cNvPr id="28718" name="Text Box 58"/>
            <p:cNvSpPr txBox="1">
              <a:spLocks noChangeArrowheads="1"/>
            </p:cNvSpPr>
            <p:nvPr/>
          </p:nvSpPr>
          <p:spPr bwMode="auto">
            <a:xfrm>
              <a:off x="3854" y="1469"/>
              <a:ext cx="16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200" b="1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28719" name="Oval 12"/>
            <p:cNvSpPr>
              <a:spLocks noChangeArrowheads="1"/>
            </p:cNvSpPr>
            <p:nvPr/>
          </p:nvSpPr>
          <p:spPr bwMode="auto">
            <a:xfrm>
              <a:off x="2135" y="1782"/>
              <a:ext cx="344" cy="344"/>
            </a:xfrm>
            <a:prstGeom prst="ellipse">
              <a:avLst/>
            </a:prstGeom>
            <a:noFill/>
            <a:ln w="28575" cap="rnd">
              <a:solidFill>
                <a:schemeClr val="accent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28720" name="Freeform 21"/>
            <p:cNvSpPr>
              <a:spLocks/>
            </p:cNvSpPr>
            <p:nvPr/>
          </p:nvSpPr>
          <p:spPr bwMode="auto">
            <a:xfrm>
              <a:off x="1684" y="2575"/>
              <a:ext cx="383" cy="360"/>
            </a:xfrm>
            <a:custGeom>
              <a:avLst/>
              <a:gdLst>
                <a:gd name="T0" fmla="*/ 0 w 665"/>
                <a:gd name="T1" fmla="*/ 0 h 589"/>
                <a:gd name="T2" fmla="*/ 131 w 665"/>
                <a:gd name="T3" fmla="*/ 220 h 589"/>
                <a:gd name="T4" fmla="*/ 221 w 665"/>
                <a:gd name="T5" fmla="*/ 53 h 589"/>
                <a:gd name="T6" fmla="*/ 0 w 665"/>
                <a:gd name="T7" fmla="*/ 0 h 5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5"/>
                <a:gd name="T13" fmla="*/ 0 h 589"/>
                <a:gd name="T14" fmla="*/ 665 w 665"/>
                <a:gd name="T15" fmla="*/ 589 h 5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5" h="589">
                  <a:moveTo>
                    <a:pt x="0" y="0"/>
                  </a:moveTo>
                  <a:lnTo>
                    <a:pt x="396" y="589"/>
                  </a:lnTo>
                  <a:lnTo>
                    <a:pt x="665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12700" cap="flat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8721" name="Line 29"/>
            <p:cNvSpPr>
              <a:spLocks noChangeShapeType="1"/>
            </p:cNvSpPr>
            <p:nvPr/>
          </p:nvSpPr>
          <p:spPr bwMode="auto">
            <a:xfrm flipH="1">
              <a:off x="1962" y="2165"/>
              <a:ext cx="249" cy="37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8722" name="Line 31"/>
            <p:cNvSpPr>
              <a:spLocks noChangeShapeType="1"/>
            </p:cNvSpPr>
            <p:nvPr/>
          </p:nvSpPr>
          <p:spPr bwMode="auto">
            <a:xfrm>
              <a:off x="2397" y="2165"/>
              <a:ext cx="193" cy="397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grpSp>
          <p:nvGrpSpPr>
            <p:cNvPr id="28723" name="Group 83"/>
            <p:cNvGrpSpPr>
              <a:grpSpLocks/>
            </p:cNvGrpSpPr>
            <p:nvPr/>
          </p:nvGrpSpPr>
          <p:grpSpPr bwMode="auto">
            <a:xfrm>
              <a:off x="3929" y="1387"/>
              <a:ext cx="711" cy="1435"/>
              <a:chOff x="3929" y="1387"/>
              <a:chExt cx="711" cy="1435"/>
            </a:xfrm>
          </p:grpSpPr>
          <p:sp>
            <p:nvSpPr>
              <p:cNvPr id="28724" name="Line 65"/>
              <p:cNvSpPr>
                <a:spLocks noChangeShapeType="1"/>
              </p:cNvSpPr>
              <p:nvPr/>
            </p:nvSpPr>
            <p:spPr bwMode="auto">
              <a:xfrm>
                <a:off x="3929" y="1387"/>
                <a:ext cx="711" cy="143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8725" name="Line 68"/>
              <p:cNvSpPr>
                <a:spLocks noChangeShapeType="1"/>
              </p:cNvSpPr>
              <p:nvPr/>
            </p:nvSpPr>
            <p:spPr bwMode="auto">
              <a:xfrm flipV="1">
                <a:off x="4010" y="1500"/>
                <a:ext cx="116" cy="52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85"/>
          <p:cNvGrpSpPr>
            <a:grpSpLocks/>
          </p:cNvGrpSpPr>
          <p:nvPr/>
        </p:nvGrpSpPr>
        <p:grpSpPr bwMode="auto">
          <a:xfrm>
            <a:off x="831850" y="2830513"/>
            <a:ext cx="7856538" cy="3905250"/>
            <a:chOff x="524" y="1783"/>
            <a:chExt cx="4949" cy="2460"/>
          </a:xfrm>
        </p:grpSpPr>
        <p:sp>
          <p:nvSpPr>
            <p:cNvPr id="28713" name="Oval 10"/>
            <p:cNvSpPr>
              <a:spLocks noChangeArrowheads="1"/>
            </p:cNvSpPr>
            <p:nvPr/>
          </p:nvSpPr>
          <p:spPr bwMode="auto">
            <a:xfrm>
              <a:off x="524" y="1783"/>
              <a:ext cx="344" cy="344"/>
            </a:xfrm>
            <a:prstGeom prst="ellipse">
              <a:avLst/>
            </a:prstGeom>
            <a:noFill/>
            <a:ln w="28575" cap="rnd">
              <a:solidFill>
                <a:schemeClr val="accent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2</a:t>
              </a:r>
            </a:p>
          </p:txBody>
        </p:sp>
        <p:grpSp>
          <p:nvGrpSpPr>
            <p:cNvPr id="28714" name="Group 82"/>
            <p:cNvGrpSpPr>
              <a:grpSpLocks/>
            </p:cNvGrpSpPr>
            <p:nvPr/>
          </p:nvGrpSpPr>
          <p:grpSpPr bwMode="auto">
            <a:xfrm>
              <a:off x="4544" y="2879"/>
              <a:ext cx="929" cy="1364"/>
              <a:chOff x="4544" y="2879"/>
              <a:chExt cx="929" cy="1364"/>
            </a:xfrm>
          </p:grpSpPr>
          <p:sp>
            <p:nvSpPr>
              <p:cNvPr id="28715" name="Text Box 59"/>
              <p:cNvSpPr txBox="1">
                <a:spLocks noChangeArrowheads="1"/>
              </p:cNvSpPr>
              <p:nvPr/>
            </p:nvSpPr>
            <p:spPr bwMode="auto">
              <a:xfrm>
                <a:off x="5192" y="4069"/>
                <a:ext cx="16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200" b="1">
                    <a:solidFill>
                      <a:schemeClr val="bg2"/>
                    </a:solidFill>
                  </a:rPr>
                  <a:t>2</a:t>
                </a:r>
              </a:p>
            </p:txBody>
          </p:sp>
          <p:sp>
            <p:nvSpPr>
              <p:cNvPr id="28716" name="Line 64"/>
              <p:cNvSpPr>
                <a:spLocks noChangeShapeType="1"/>
              </p:cNvSpPr>
              <p:nvPr/>
            </p:nvSpPr>
            <p:spPr bwMode="auto">
              <a:xfrm>
                <a:off x="4544" y="2879"/>
                <a:ext cx="858" cy="136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8717" name="Line 71"/>
              <p:cNvSpPr>
                <a:spLocks noChangeShapeType="1"/>
              </p:cNvSpPr>
              <p:nvPr/>
            </p:nvSpPr>
            <p:spPr bwMode="auto">
              <a:xfrm flipV="1">
                <a:off x="5348" y="4079"/>
                <a:ext cx="125" cy="79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</p:grpSp>
      <p:grpSp>
        <p:nvGrpSpPr>
          <p:cNvPr id="10" name="Group 94"/>
          <p:cNvGrpSpPr>
            <a:grpSpLocks/>
          </p:cNvGrpSpPr>
          <p:nvPr/>
        </p:nvGrpSpPr>
        <p:grpSpPr bwMode="auto">
          <a:xfrm>
            <a:off x="187325" y="4133850"/>
            <a:ext cx="7508875" cy="2493963"/>
            <a:chOff x="118" y="2604"/>
            <a:chExt cx="4730" cy="1571"/>
          </a:xfrm>
        </p:grpSpPr>
        <p:sp>
          <p:nvSpPr>
            <p:cNvPr id="28701" name="Line 70"/>
            <p:cNvSpPr>
              <a:spLocks noChangeShapeType="1"/>
            </p:cNvSpPr>
            <p:nvPr/>
          </p:nvSpPr>
          <p:spPr bwMode="auto">
            <a:xfrm>
              <a:off x="3878" y="4059"/>
              <a:ext cx="97" cy="11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grpSp>
          <p:nvGrpSpPr>
            <p:cNvPr id="28702" name="Group 91"/>
            <p:cNvGrpSpPr>
              <a:grpSpLocks/>
            </p:cNvGrpSpPr>
            <p:nvPr/>
          </p:nvGrpSpPr>
          <p:grpSpPr bwMode="auto">
            <a:xfrm>
              <a:off x="118" y="2604"/>
              <a:ext cx="4730" cy="1550"/>
              <a:chOff x="118" y="2604"/>
              <a:chExt cx="4730" cy="1550"/>
            </a:xfrm>
          </p:grpSpPr>
          <p:grpSp>
            <p:nvGrpSpPr>
              <p:cNvPr id="28703" name="Group 90"/>
              <p:cNvGrpSpPr>
                <a:grpSpLocks/>
              </p:cNvGrpSpPr>
              <p:nvPr/>
            </p:nvGrpSpPr>
            <p:grpSpPr bwMode="auto">
              <a:xfrm>
                <a:off x="118" y="2604"/>
                <a:ext cx="4730" cy="1550"/>
                <a:chOff x="118" y="2604"/>
                <a:chExt cx="4730" cy="1550"/>
              </a:xfrm>
            </p:grpSpPr>
            <p:grpSp>
              <p:nvGrpSpPr>
                <p:cNvPr id="28705" name="Group 88"/>
                <p:cNvGrpSpPr>
                  <a:grpSpLocks/>
                </p:cNvGrpSpPr>
                <p:nvPr/>
              </p:nvGrpSpPr>
              <p:grpSpPr bwMode="auto">
                <a:xfrm>
                  <a:off x="118" y="2604"/>
                  <a:ext cx="857" cy="1170"/>
                  <a:chOff x="118" y="2604"/>
                  <a:chExt cx="857" cy="1170"/>
                </a:xfrm>
              </p:grpSpPr>
              <p:sp>
                <p:nvSpPr>
                  <p:cNvPr id="28707" name="Oval 25"/>
                  <p:cNvSpPr>
                    <a:spLocks noChangeArrowheads="1"/>
                  </p:cNvSpPr>
                  <p:nvPr/>
                </p:nvSpPr>
                <p:spPr bwMode="auto">
                  <a:xfrm>
                    <a:off x="289" y="2604"/>
                    <a:ext cx="344" cy="344"/>
                  </a:xfrm>
                  <a:prstGeom prst="ellipse">
                    <a:avLst/>
                  </a:prstGeom>
                  <a:noFill/>
                  <a:ln w="28575" cap="rnd">
                    <a:solidFill>
                      <a:srgbClr val="FF00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de-DE">
                        <a:solidFill>
                          <a:schemeClr val="bg2"/>
                        </a:solidFill>
                      </a:rPr>
                      <a:t>4</a:t>
                    </a:r>
                  </a:p>
                </p:txBody>
              </p:sp>
              <p:grpSp>
                <p:nvGrpSpPr>
                  <p:cNvPr id="2870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118" y="2973"/>
                    <a:ext cx="857" cy="801"/>
                    <a:chOff x="118" y="2973"/>
                    <a:chExt cx="857" cy="801"/>
                  </a:xfrm>
                </p:grpSpPr>
                <p:sp>
                  <p:nvSpPr>
                    <p:cNvPr id="28709" name="Rectangle 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" y="3509"/>
                      <a:ext cx="296" cy="205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28575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r>
                        <a:rPr lang="de-DE" sz="1000">
                          <a:solidFill>
                            <a:srgbClr val="C0C0C0"/>
                          </a:solidFill>
                        </a:rPr>
                        <a:t>A</a:t>
                      </a:r>
                    </a:p>
                  </p:txBody>
                </p:sp>
                <p:sp>
                  <p:nvSpPr>
                    <p:cNvPr id="28710" name="Oval 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26" y="3507"/>
                      <a:ext cx="249" cy="267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19050">
                      <a:solidFill>
                        <a:schemeClr val="tx2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r>
                        <a:rPr lang="de-DE">
                          <a:solidFill>
                            <a:schemeClr val="accent1"/>
                          </a:solidFill>
                        </a:rPr>
                        <a:t>B</a:t>
                      </a:r>
                    </a:p>
                  </p:txBody>
                </p:sp>
                <p:sp>
                  <p:nvSpPr>
                    <p:cNvPr id="28711" name="Line 3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68" y="2973"/>
                      <a:ext cx="109" cy="473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712" name="Line 3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70" y="2986"/>
                      <a:ext cx="205" cy="46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anchor="ctr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28706" name="Line 67"/>
                <p:cNvSpPr>
                  <a:spLocks noChangeShapeType="1"/>
                </p:cNvSpPr>
                <p:nvPr/>
              </p:nvSpPr>
              <p:spPr bwMode="auto">
                <a:xfrm flipH="1">
                  <a:off x="3729" y="3359"/>
                  <a:ext cx="1119" cy="795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sp>
            <p:nvSpPr>
              <p:cNvPr id="28704" name="Text Box 72"/>
              <p:cNvSpPr txBox="1">
                <a:spLocks noChangeArrowheads="1"/>
              </p:cNvSpPr>
              <p:nvPr/>
            </p:nvSpPr>
            <p:spPr bwMode="auto">
              <a:xfrm>
                <a:off x="3737" y="3905"/>
                <a:ext cx="16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200" b="1">
                    <a:solidFill>
                      <a:schemeClr val="bg2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15" name="Group 92"/>
          <p:cNvGrpSpPr>
            <a:grpSpLocks/>
          </p:cNvGrpSpPr>
          <p:nvPr/>
        </p:nvGrpSpPr>
        <p:grpSpPr bwMode="auto">
          <a:xfrm>
            <a:off x="3346450" y="2171700"/>
            <a:ext cx="5256213" cy="3892550"/>
            <a:chOff x="2108" y="1368"/>
            <a:chExt cx="3311" cy="2452"/>
          </a:xfrm>
        </p:grpSpPr>
        <p:sp>
          <p:nvSpPr>
            <p:cNvPr id="28691" name="Oval 27"/>
            <p:cNvSpPr>
              <a:spLocks noChangeArrowheads="1"/>
            </p:cNvSpPr>
            <p:nvPr/>
          </p:nvSpPr>
          <p:spPr bwMode="auto">
            <a:xfrm>
              <a:off x="2491" y="2618"/>
              <a:ext cx="344" cy="344"/>
            </a:xfrm>
            <a:prstGeom prst="ellips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5</a:t>
              </a:r>
            </a:p>
          </p:txBody>
        </p:sp>
        <p:grpSp>
          <p:nvGrpSpPr>
            <p:cNvPr id="28692" name="Group 84"/>
            <p:cNvGrpSpPr>
              <a:grpSpLocks/>
            </p:cNvGrpSpPr>
            <p:nvPr/>
          </p:nvGrpSpPr>
          <p:grpSpPr bwMode="auto">
            <a:xfrm>
              <a:off x="2108" y="1368"/>
              <a:ext cx="3311" cy="2452"/>
              <a:chOff x="2108" y="1368"/>
              <a:chExt cx="3311" cy="2452"/>
            </a:xfrm>
          </p:grpSpPr>
          <p:sp>
            <p:nvSpPr>
              <p:cNvPr id="28693" name="Line 66"/>
              <p:cNvSpPr>
                <a:spLocks noChangeShapeType="1"/>
              </p:cNvSpPr>
              <p:nvPr/>
            </p:nvSpPr>
            <p:spPr bwMode="auto">
              <a:xfrm flipH="1">
                <a:off x="4434" y="1368"/>
                <a:ext cx="985" cy="102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8694" name="Line 69"/>
              <p:cNvSpPr>
                <a:spLocks noChangeShapeType="1"/>
              </p:cNvSpPr>
              <p:nvPr/>
            </p:nvSpPr>
            <p:spPr bwMode="auto">
              <a:xfrm>
                <a:off x="5277" y="1527"/>
                <a:ext cx="104" cy="104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8695" name="Text Box 73"/>
              <p:cNvSpPr txBox="1">
                <a:spLocks noChangeArrowheads="1"/>
              </p:cNvSpPr>
              <p:nvPr/>
            </p:nvSpPr>
            <p:spPr bwMode="auto">
              <a:xfrm>
                <a:off x="5100" y="1384"/>
                <a:ext cx="16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200" b="1">
                    <a:solidFill>
                      <a:schemeClr val="bg2"/>
                    </a:solidFill>
                  </a:rPr>
                  <a:t>5</a:t>
                </a:r>
              </a:p>
            </p:txBody>
          </p:sp>
          <p:grpSp>
            <p:nvGrpSpPr>
              <p:cNvPr id="28696" name="Group 78"/>
              <p:cNvGrpSpPr>
                <a:grpSpLocks/>
              </p:cNvGrpSpPr>
              <p:nvPr/>
            </p:nvGrpSpPr>
            <p:grpSpPr bwMode="auto">
              <a:xfrm>
                <a:off x="2108" y="3035"/>
                <a:ext cx="948" cy="785"/>
                <a:chOff x="2108" y="3035"/>
                <a:chExt cx="948" cy="785"/>
              </a:xfrm>
            </p:grpSpPr>
            <p:sp>
              <p:nvSpPr>
                <p:cNvPr id="28697" name="Oval 20"/>
                <p:cNvSpPr>
                  <a:spLocks noChangeArrowheads="1"/>
                </p:cNvSpPr>
                <p:nvPr/>
              </p:nvSpPr>
              <p:spPr bwMode="auto">
                <a:xfrm>
                  <a:off x="2108" y="3551"/>
                  <a:ext cx="264" cy="269"/>
                </a:xfrm>
                <a:prstGeom prst="ellipse">
                  <a:avLst/>
                </a:prstGeom>
                <a:solidFill>
                  <a:srgbClr val="B9F806"/>
                </a:solidFill>
                <a:ln w="19050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de-DE" sz="1000">
                      <a:solidFill>
                        <a:srgbClr val="CCFC02"/>
                      </a:solidFill>
                    </a:rPr>
                    <a:t>E</a:t>
                  </a:r>
                </a:p>
              </p:txBody>
            </p:sp>
            <p:sp>
              <p:nvSpPr>
                <p:cNvPr id="28698" name="Rectangle 23"/>
                <p:cNvSpPr>
                  <a:spLocks noChangeArrowheads="1"/>
                </p:cNvSpPr>
                <p:nvPr/>
              </p:nvSpPr>
              <p:spPr bwMode="auto">
                <a:xfrm rot="2705555">
                  <a:off x="2764" y="3485"/>
                  <a:ext cx="183" cy="401"/>
                </a:xfrm>
                <a:prstGeom prst="rect">
                  <a:avLst/>
                </a:prstGeom>
                <a:solidFill>
                  <a:srgbClr val="BB2DA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de-DE">
                    <a:solidFill>
                      <a:schemeClr val="bg2"/>
                    </a:solidFill>
                  </a:endParaRPr>
                </a:p>
              </p:txBody>
            </p:sp>
            <p:sp>
              <p:nvSpPr>
                <p:cNvPr id="28699" name="Line 75"/>
                <p:cNvSpPr>
                  <a:spLocks noChangeShapeType="1"/>
                </p:cNvSpPr>
                <p:nvPr/>
              </p:nvSpPr>
              <p:spPr bwMode="auto">
                <a:xfrm flipH="1">
                  <a:off x="2300" y="3035"/>
                  <a:ext cx="256" cy="442"/>
                </a:xfrm>
                <a:prstGeom prst="line">
                  <a:avLst/>
                </a:prstGeom>
                <a:noFill/>
                <a:ln w="28575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28700" name="Line 76"/>
                <p:cNvSpPr>
                  <a:spLocks noChangeShapeType="1"/>
                </p:cNvSpPr>
                <p:nvPr/>
              </p:nvSpPr>
              <p:spPr bwMode="auto">
                <a:xfrm>
                  <a:off x="2742" y="3035"/>
                  <a:ext cx="193" cy="397"/>
                </a:xfrm>
                <a:prstGeom prst="line">
                  <a:avLst/>
                </a:prstGeom>
                <a:noFill/>
                <a:ln w="28575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„Binary Space Partition (BSP) Tree“</a:t>
            </a:r>
          </a:p>
        </p:txBody>
      </p:sp>
      <p:sp>
        <p:nvSpPr>
          <p:cNvPr id="29699" name="Rectangle 18"/>
          <p:cNvSpPr>
            <a:spLocks noChangeArrowheads="1"/>
          </p:cNvSpPr>
          <p:nvPr/>
        </p:nvSpPr>
        <p:spPr bwMode="auto">
          <a:xfrm>
            <a:off x="269875" y="869950"/>
            <a:ext cx="937418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 Einfache </a:t>
            </a:r>
            <a:r>
              <a:rPr lang="de-DE" sz="2500">
                <a:solidFill>
                  <a:schemeClr val="bg2"/>
                </a:solidFill>
                <a:latin typeface="Arial" charset="0"/>
              </a:rPr>
              <a:t>Suche eines </a:t>
            </a:r>
            <a:r>
              <a:rPr lang="de-DE" sz="2500">
                <a:solidFill>
                  <a:schemeClr val="hlink"/>
                </a:solidFill>
                <a:latin typeface="Arial" charset="0"/>
              </a:rPr>
              <a:t>P</a:t>
            </a:r>
            <a:r>
              <a:rPr lang="de-DE" sz="2500">
                <a:solidFill>
                  <a:schemeClr val="bg2"/>
                </a:solidFill>
                <a:latin typeface="Arial" charset="0"/>
              </a:rPr>
              <a:t>unktes</a:t>
            </a: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187325" y="1855788"/>
            <a:ext cx="9982200" cy="4879975"/>
            <a:chOff x="118" y="1169"/>
            <a:chExt cx="6288" cy="3074"/>
          </a:xfrm>
        </p:grpSpPr>
        <p:grpSp>
          <p:nvGrpSpPr>
            <p:cNvPr id="29708" name="Group 3"/>
            <p:cNvGrpSpPr>
              <a:grpSpLocks/>
            </p:cNvGrpSpPr>
            <p:nvPr/>
          </p:nvGrpSpPr>
          <p:grpSpPr bwMode="auto">
            <a:xfrm>
              <a:off x="727" y="1590"/>
              <a:ext cx="1548" cy="198"/>
              <a:chOff x="727" y="1590"/>
              <a:chExt cx="1548" cy="333"/>
            </a:xfrm>
          </p:grpSpPr>
          <p:sp>
            <p:nvSpPr>
              <p:cNvPr id="29766" name="Line 4"/>
              <p:cNvSpPr>
                <a:spLocks noChangeShapeType="1"/>
              </p:cNvSpPr>
              <p:nvPr/>
            </p:nvSpPr>
            <p:spPr bwMode="auto">
              <a:xfrm flipH="1">
                <a:off x="727" y="1590"/>
                <a:ext cx="627" cy="308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9767" name="Line 5"/>
              <p:cNvSpPr>
                <a:spLocks noChangeShapeType="1"/>
              </p:cNvSpPr>
              <p:nvPr/>
            </p:nvSpPr>
            <p:spPr bwMode="auto">
              <a:xfrm>
                <a:off x="1546" y="1590"/>
                <a:ext cx="729" cy="333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  <p:grpSp>
          <p:nvGrpSpPr>
            <p:cNvPr id="29709" name="Group 6"/>
            <p:cNvGrpSpPr>
              <a:grpSpLocks/>
            </p:cNvGrpSpPr>
            <p:nvPr/>
          </p:nvGrpSpPr>
          <p:grpSpPr bwMode="auto">
            <a:xfrm>
              <a:off x="494" y="2144"/>
              <a:ext cx="733" cy="767"/>
              <a:chOff x="494" y="2144"/>
              <a:chExt cx="733" cy="767"/>
            </a:xfrm>
          </p:grpSpPr>
          <p:sp>
            <p:nvSpPr>
              <p:cNvPr id="29763" name="Rectangle 7"/>
              <p:cNvSpPr>
                <a:spLocks noChangeArrowheads="1"/>
              </p:cNvSpPr>
              <p:nvPr/>
            </p:nvSpPr>
            <p:spPr bwMode="auto">
              <a:xfrm rot="-989821">
                <a:off x="1079" y="2581"/>
                <a:ext cx="148" cy="330"/>
              </a:xfrm>
              <a:prstGeom prst="rect">
                <a:avLst/>
              </a:prstGeom>
              <a:solidFill>
                <a:srgbClr val="C0C0C0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solidFill>
                      <a:srgbClr val="C0C0C0"/>
                    </a:solidFill>
                  </a:rPr>
                  <a:t>C</a:t>
                </a:r>
              </a:p>
            </p:txBody>
          </p:sp>
          <p:sp>
            <p:nvSpPr>
              <p:cNvPr id="29764" name="Line 8"/>
              <p:cNvSpPr>
                <a:spLocks noChangeShapeType="1"/>
              </p:cNvSpPr>
              <p:nvPr/>
            </p:nvSpPr>
            <p:spPr bwMode="auto">
              <a:xfrm flipH="1">
                <a:off x="494" y="2144"/>
                <a:ext cx="121" cy="455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9765" name="Line 9"/>
              <p:cNvSpPr>
                <a:spLocks noChangeShapeType="1"/>
              </p:cNvSpPr>
              <p:nvPr/>
            </p:nvSpPr>
            <p:spPr bwMode="auto">
              <a:xfrm>
                <a:off x="768" y="2144"/>
                <a:ext cx="268" cy="391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  <p:sp>
          <p:nvSpPr>
            <p:cNvPr id="29710" name="Rectangle 10"/>
            <p:cNvSpPr>
              <a:spLocks noChangeArrowheads="1"/>
            </p:cNvSpPr>
            <p:nvPr/>
          </p:nvSpPr>
          <p:spPr bwMode="auto">
            <a:xfrm>
              <a:off x="3862" y="3364"/>
              <a:ext cx="442" cy="288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29711" name="Oval 11"/>
            <p:cNvSpPr>
              <a:spLocks noChangeArrowheads="1"/>
            </p:cNvSpPr>
            <p:nvPr/>
          </p:nvSpPr>
          <p:spPr bwMode="auto">
            <a:xfrm>
              <a:off x="4350" y="1804"/>
              <a:ext cx="357" cy="357"/>
            </a:xfrm>
            <a:prstGeom prst="ellipse">
              <a:avLst/>
            </a:prstGeom>
            <a:solidFill>
              <a:srgbClr val="B9F806"/>
            </a:solidFill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E</a:t>
              </a:r>
            </a:p>
          </p:txBody>
        </p:sp>
        <p:sp>
          <p:nvSpPr>
            <p:cNvPr id="29712" name="Rectangle 12"/>
            <p:cNvSpPr>
              <a:spLocks noChangeArrowheads="1"/>
            </p:cNvSpPr>
            <p:nvPr/>
          </p:nvSpPr>
          <p:spPr bwMode="auto">
            <a:xfrm rot="-989821">
              <a:off x="5653" y="2832"/>
              <a:ext cx="300" cy="622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folHlink"/>
                  </a:solidFill>
                </a:rPr>
                <a:t>C</a:t>
              </a:r>
            </a:p>
          </p:txBody>
        </p:sp>
        <p:sp>
          <p:nvSpPr>
            <p:cNvPr id="29713" name="Freeform 13"/>
            <p:cNvSpPr>
              <a:spLocks/>
            </p:cNvSpPr>
            <p:nvPr/>
          </p:nvSpPr>
          <p:spPr bwMode="auto">
            <a:xfrm>
              <a:off x="3712" y="2094"/>
              <a:ext cx="572" cy="501"/>
            </a:xfrm>
            <a:custGeom>
              <a:avLst/>
              <a:gdLst>
                <a:gd name="T0" fmla="*/ 0 w 665"/>
                <a:gd name="T1" fmla="*/ 0 h 589"/>
                <a:gd name="T2" fmla="*/ 293 w 665"/>
                <a:gd name="T3" fmla="*/ 426 h 589"/>
                <a:gd name="T4" fmla="*/ 492 w 665"/>
                <a:gd name="T5" fmla="*/ 102 h 589"/>
                <a:gd name="T6" fmla="*/ 0 w 665"/>
                <a:gd name="T7" fmla="*/ 0 h 5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5"/>
                <a:gd name="T13" fmla="*/ 0 h 589"/>
                <a:gd name="T14" fmla="*/ 665 w 665"/>
                <a:gd name="T15" fmla="*/ 589 h 5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5" h="589">
                  <a:moveTo>
                    <a:pt x="0" y="0"/>
                  </a:moveTo>
                  <a:lnTo>
                    <a:pt x="396" y="589"/>
                  </a:lnTo>
                  <a:lnTo>
                    <a:pt x="665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12700" cap="flat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9714" name="Text Box 14"/>
            <p:cNvSpPr txBox="1">
              <a:spLocks noChangeArrowheads="1"/>
            </p:cNvSpPr>
            <p:nvPr/>
          </p:nvSpPr>
          <p:spPr bwMode="auto">
            <a:xfrm>
              <a:off x="3918" y="2169"/>
              <a:ext cx="23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>
                  <a:solidFill>
                    <a:schemeClr val="bg2"/>
                  </a:solidFill>
                </a:rPr>
                <a:t>D</a:t>
              </a:r>
            </a:p>
          </p:txBody>
        </p:sp>
        <p:sp>
          <p:nvSpPr>
            <p:cNvPr id="29715" name="Oval 15"/>
            <p:cNvSpPr>
              <a:spLocks noChangeArrowheads="1"/>
            </p:cNvSpPr>
            <p:nvPr/>
          </p:nvSpPr>
          <p:spPr bwMode="auto">
            <a:xfrm>
              <a:off x="4304" y="3710"/>
              <a:ext cx="371" cy="37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B</a:t>
              </a:r>
            </a:p>
          </p:txBody>
        </p:sp>
        <p:sp>
          <p:nvSpPr>
            <p:cNvPr id="29716" name="Rectangle 16"/>
            <p:cNvSpPr>
              <a:spLocks noChangeArrowheads="1"/>
            </p:cNvSpPr>
            <p:nvPr/>
          </p:nvSpPr>
          <p:spPr bwMode="auto">
            <a:xfrm rot="2705555">
              <a:off x="4759" y="1920"/>
              <a:ext cx="268" cy="628"/>
            </a:xfrm>
            <a:prstGeom prst="rect">
              <a:avLst/>
            </a:prstGeom>
            <a:solidFill>
              <a:srgbClr val="BB2DA0"/>
            </a:solidFill>
            <a:ln w="19050">
              <a:solidFill>
                <a:schemeClr val="bg2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endParaRPr lang="de-DE"/>
            </a:p>
          </p:txBody>
        </p:sp>
        <p:sp>
          <p:nvSpPr>
            <p:cNvPr id="29717" name="Text Box 17"/>
            <p:cNvSpPr txBox="1">
              <a:spLocks noChangeArrowheads="1"/>
            </p:cNvSpPr>
            <p:nvPr/>
          </p:nvSpPr>
          <p:spPr bwMode="auto">
            <a:xfrm>
              <a:off x="4758" y="2110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>
                  <a:solidFill>
                    <a:schemeClr val="bg2"/>
                  </a:solidFill>
                </a:rPr>
                <a:t>F</a:t>
              </a:r>
            </a:p>
          </p:txBody>
        </p:sp>
        <p:grpSp>
          <p:nvGrpSpPr>
            <p:cNvPr id="29718" name="Group 19"/>
            <p:cNvGrpSpPr>
              <a:grpSpLocks/>
            </p:cNvGrpSpPr>
            <p:nvPr/>
          </p:nvGrpSpPr>
          <p:grpSpPr bwMode="auto">
            <a:xfrm>
              <a:off x="1284" y="1169"/>
              <a:ext cx="5122" cy="2130"/>
              <a:chOff x="1284" y="1169"/>
              <a:chExt cx="5122" cy="2130"/>
            </a:xfrm>
          </p:grpSpPr>
          <p:sp>
            <p:nvSpPr>
              <p:cNvPr id="29758" name="Oval 20"/>
              <p:cNvSpPr>
                <a:spLocks noChangeArrowheads="1"/>
              </p:cNvSpPr>
              <p:nvPr/>
            </p:nvSpPr>
            <p:spPr bwMode="auto">
              <a:xfrm>
                <a:off x="1284" y="1169"/>
                <a:ext cx="344" cy="344"/>
              </a:xfrm>
              <a:prstGeom prst="ellipse">
                <a:avLst/>
              </a:prstGeom>
              <a:noFill/>
              <a:ln w="28575">
                <a:solidFill>
                  <a:srgbClr val="3399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1</a:t>
                </a:r>
              </a:p>
            </p:txBody>
          </p:sp>
          <p:grpSp>
            <p:nvGrpSpPr>
              <p:cNvPr id="29759" name="Group 21"/>
              <p:cNvGrpSpPr>
                <a:grpSpLocks/>
              </p:cNvGrpSpPr>
              <p:nvPr/>
            </p:nvGrpSpPr>
            <p:grpSpPr bwMode="auto">
              <a:xfrm>
                <a:off x="3334" y="2238"/>
                <a:ext cx="3072" cy="1061"/>
                <a:chOff x="3034" y="2310"/>
                <a:chExt cx="3072" cy="1061"/>
              </a:xfrm>
            </p:grpSpPr>
            <p:sp>
              <p:nvSpPr>
                <p:cNvPr id="29760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374" y="3198"/>
                  <a:ext cx="164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200" b="1">
                      <a:solidFill>
                        <a:schemeClr val="bg2"/>
                      </a:solidFill>
                    </a:rPr>
                    <a:t>1</a:t>
                  </a:r>
                </a:p>
              </p:txBody>
            </p:sp>
            <p:sp>
              <p:nvSpPr>
                <p:cNvPr id="29761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3034" y="2310"/>
                  <a:ext cx="3072" cy="1024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29762" name="Line 24"/>
                <p:cNvSpPr>
                  <a:spLocks noChangeShapeType="1"/>
                </p:cNvSpPr>
                <p:nvPr/>
              </p:nvSpPr>
              <p:spPr bwMode="auto">
                <a:xfrm flipH="1" flipV="1">
                  <a:off x="3284" y="3111"/>
                  <a:ext cx="44" cy="121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9719" name="Group 25"/>
            <p:cNvGrpSpPr>
              <a:grpSpLocks/>
            </p:cNvGrpSpPr>
            <p:nvPr/>
          </p:nvGrpSpPr>
          <p:grpSpPr bwMode="auto">
            <a:xfrm>
              <a:off x="1684" y="1387"/>
              <a:ext cx="2956" cy="1548"/>
              <a:chOff x="1684" y="1387"/>
              <a:chExt cx="2956" cy="1548"/>
            </a:xfrm>
          </p:grpSpPr>
          <p:sp>
            <p:nvSpPr>
              <p:cNvPr id="29750" name="Text Box 26"/>
              <p:cNvSpPr txBox="1">
                <a:spLocks noChangeArrowheads="1"/>
              </p:cNvSpPr>
              <p:nvPr/>
            </p:nvSpPr>
            <p:spPr bwMode="auto">
              <a:xfrm>
                <a:off x="3854" y="1469"/>
                <a:ext cx="16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200" b="1">
                    <a:solidFill>
                      <a:schemeClr val="bg2"/>
                    </a:solidFill>
                  </a:rPr>
                  <a:t>3</a:t>
                </a:r>
              </a:p>
            </p:txBody>
          </p:sp>
          <p:sp>
            <p:nvSpPr>
              <p:cNvPr id="29751" name="Oval 27"/>
              <p:cNvSpPr>
                <a:spLocks noChangeArrowheads="1"/>
              </p:cNvSpPr>
              <p:nvPr/>
            </p:nvSpPr>
            <p:spPr bwMode="auto">
              <a:xfrm>
                <a:off x="2135" y="1782"/>
                <a:ext cx="344" cy="344"/>
              </a:xfrm>
              <a:prstGeom prst="ellipse">
                <a:avLst/>
              </a:prstGeom>
              <a:noFill/>
              <a:ln w="28575" cap="rnd">
                <a:solidFill>
                  <a:schemeClr val="accent2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3</a:t>
                </a:r>
              </a:p>
            </p:txBody>
          </p:sp>
          <p:sp>
            <p:nvSpPr>
              <p:cNvPr id="29752" name="Freeform 28"/>
              <p:cNvSpPr>
                <a:spLocks/>
              </p:cNvSpPr>
              <p:nvPr/>
            </p:nvSpPr>
            <p:spPr bwMode="auto">
              <a:xfrm>
                <a:off x="1684" y="2575"/>
                <a:ext cx="383" cy="360"/>
              </a:xfrm>
              <a:custGeom>
                <a:avLst/>
                <a:gdLst>
                  <a:gd name="T0" fmla="*/ 0 w 665"/>
                  <a:gd name="T1" fmla="*/ 0 h 589"/>
                  <a:gd name="T2" fmla="*/ 131 w 665"/>
                  <a:gd name="T3" fmla="*/ 220 h 589"/>
                  <a:gd name="T4" fmla="*/ 221 w 665"/>
                  <a:gd name="T5" fmla="*/ 53 h 589"/>
                  <a:gd name="T6" fmla="*/ 0 w 665"/>
                  <a:gd name="T7" fmla="*/ 0 h 5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5"/>
                  <a:gd name="T13" fmla="*/ 0 h 589"/>
                  <a:gd name="T14" fmla="*/ 665 w 665"/>
                  <a:gd name="T15" fmla="*/ 589 h 5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5" h="589">
                    <a:moveTo>
                      <a:pt x="0" y="0"/>
                    </a:moveTo>
                    <a:lnTo>
                      <a:pt x="396" y="589"/>
                    </a:lnTo>
                    <a:lnTo>
                      <a:pt x="665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12700" cap="flat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9753" name="Line 29"/>
              <p:cNvSpPr>
                <a:spLocks noChangeShapeType="1"/>
              </p:cNvSpPr>
              <p:nvPr/>
            </p:nvSpPr>
            <p:spPr bwMode="auto">
              <a:xfrm flipH="1">
                <a:off x="1962" y="2165"/>
                <a:ext cx="249" cy="37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9754" name="Line 30"/>
              <p:cNvSpPr>
                <a:spLocks noChangeShapeType="1"/>
              </p:cNvSpPr>
              <p:nvPr/>
            </p:nvSpPr>
            <p:spPr bwMode="auto">
              <a:xfrm>
                <a:off x="2397" y="2165"/>
                <a:ext cx="193" cy="397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grpSp>
            <p:nvGrpSpPr>
              <p:cNvPr id="29755" name="Group 31"/>
              <p:cNvGrpSpPr>
                <a:grpSpLocks/>
              </p:cNvGrpSpPr>
              <p:nvPr/>
            </p:nvGrpSpPr>
            <p:grpSpPr bwMode="auto">
              <a:xfrm>
                <a:off x="3929" y="1387"/>
                <a:ext cx="711" cy="1435"/>
                <a:chOff x="3929" y="1387"/>
                <a:chExt cx="711" cy="1435"/>
              </a:xfrm>
            </p:grpSpPr>
            <p:sp>
              <p:nvSpPr>
                <p:cNvPr id="29756" name="Line 32"/>
                <p:cNvSpPr>
                  <a:spLocks noChangeShapeType="1"/>
                </p:cNvSpPr>
                <p:nvPr/>
              </p:nvSpPr>
              <p:spPr bwMode="auto">
                <a:xfrm>
                  <a:off x="3929" y="1387"/>
                  <a:ext cx="711" cy="1435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29757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4010" y="1500"/>
                  <a:ext cx="116" cy="5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9720" name="Group 34"/>
            <p:cNvGrpSpPr>
              <a:grpSpLocks/>
            </p:cNvGrpSpPr>
            <p:nvPr/>
          </p:nvGrpSpPr>
          <p:grpSpPr bwMode="auto">
            <a:xfrm>
              <a:off x="524" y="1783"/>
              <a:ext cx="4949" cy="2460"/>
              <a:chOff x="524" y="1783"/>
              <a:chExt cx="4949" cy="2460"/>
            </a:xfrm>
          </p:grpSpPr>
          <p:sp>
            <p:nvSpPr>
              <p:cNvPr id="29745" name="Oval 35"/>
              <p:cNvSpPr>
                <a:spLocks noChangeArrowheads="1"/>
              </p:cNvSpPr>
              <p:nvPr/>
            </p:nvSpPr>
            <p:spPr bwMode="auto">
              <a:xfrm>
                <a:off x="524" y="1783"/>
                <a:ext cx="344" cy="344"/>
              </a:xfrm>
              <a:prstGeom prst="ellipse">
                <a:avLst/>
              </a:prstGeom>
              <a:noFill/>
              <a:ln w="28575" cap="rnd">
                <a:solidFill>
                  <a:schemeClr val="accent2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2</a:t>
                </a:r>
              </a:p>
            </p:txBody>
          </p:sp>
          <p:grpSp>
            <p:nvGrpSpPr>
              <p:cNvPr id="29746" name="Group 36"/>
              <p:cNvGrpSpPr>
                <a:grpSpLocks/>
              </p:cNvGrpSpPr>
              <p:nvPr/>
            </p:nvGrpSpPr>
            <p:grpSpPr bwMode="auto">
              <a:xfrm>
                <a:off x="4544" y="2879"/>
                <a:ext cx="929" cy="1364"/>
                <a:chOff x="4544" y="2879"/>
                <a:chExt cx="929" cy="1364"/>
              </a:xfrm>
            </p:grpSpPr>
            <p:sp>
              <p:nvSpPr>
                <p:cNvPr id="29747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5192" y="4069"/>
                  <a:ext cx="164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200" b="1">
                      <a:solidFill>
                        <a:schemeClr val="bg2"/>
                      </a:solidFill>
                    </a:rPr>
                    <a:t>2</a:t>
                  </a:r>
                </a:p>
              </p:txBody>
            </p:sp>
            <p:sp>
              <p:nvSpPr>
                <p:cNvPr id="29748" name="Line 38"/>
                <p:cNvSpPr>
                  <a:spLocks noChangeShapeType="1"/>
                </p:cNvSpPr>
                <p:nvPr/>
              </p:nvSpPr>
              <p:spPr bwMode="auto">
                <a:xfrm>
                  <a:off x="4544" y="2879"/>
                  <a:ext cx="858" cy="1364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29749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5348" y="4079"/>
                  <a:ext cx="125" cy="79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9721" name="Group 40"/>
            <p:cNvGrpSpPr>
              <a:grpSpLocks/>
            </p:cNvGrpSpPr>
            <p:nvPr/>
          </p:nvGrpSpPr>
          <p:grpSpPr bwMode="auto">
            <a:xfrm>
              <a:off x="118" y="2604"/>
              <a:ext cx="4730" cy="1571"/>
              <a:chOff x="118" y="2604"/>
              <a:chExt cx="4730" cy="1571"/>
            </a:xfrm>
          </p:grpSpPr>
          <p:sp>
            <p:nvSpPr>
              <p:cNvPr id="29733" name="Line 41"/>
              <p:cNvSpPr>
                <a:spLocks noChangeShapeType="1"/>
              </p:cNvSpPr>
              <p:nvPr/>
            </p:nvSpPr>
            <p:spPr bwMode="auto">
              <a:xfrm>
                <a:off x="3878" y="4059"/>
                <a:ext cx="97" cy="116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grpSp>
            <p:nvGrpSpPr>
              <p:cNvPr id="29734" name="Group 42"/>
              <p:cNvGrpSpPr>
                <a:grpSpLocks/>
              </p:cNvGrpSpPr>
              <p:nvPr/>
            </p:nvGrpSpPr>
            <p:grpSpPr bwMode="auto">
              <a:xfrm>
                <a:off x="118" y="2604"/>
                <a:ext cx="4730" cy="1550"/>
                <a:chOff x="118" y="2604"/>
                <a:chExt cx="4730" cy="1550"/>
              </a:xfrm>
            </p:grpSpPr>
            <p:grpSp>
              <p:nvGrpSpPr>
                <p:cNvPr id="29735" name="Group 43"/>
                <p:cNvGrpSpPr>
                  <a:grpSpLocks/>
                </p:cNvGrpSpPr>
                <p:nvPr/>
              </p:nvGrpSpPr>
              <p:grpSpPr bwMode="auto">
                <a:xfrm>
                  <a:off x="118" y="2604"/>
                  <a:ext cx="4730" cy="1550"/>
                  <a:chOff x="118" y="2604"/>
                  <a:chExt cx="4730" cy="1550"/>
                </a:xfrm>
              </p:grpSpPr>
              <p:grpSp>
                <p:nvGrpSpPr>
                  <p:cNvPr id="29737" name="Group 44"/>
                  <p:cNvGrpSpPr>
                    <a:grpSpLocks/>
                  </p:cNvGrpSpPr>
                  <p:nvPr/>
                </p:nvGrpSpPr>
                <p:grpSpPr bwMode="auto">
                  <a:xfrm>
                    <a:off x="118" y="2604"/>
                    <a:ext cx="857" cy="1170"/>
                    <a:chOff x="118" y="2604"/>
                    <a:chExt cx="857" cy="1170"/>
                  </a:xfrm>
                </p:grpSpPr>
                <p:sp>
                  <p:nvSpPr>
                    <p:cNvPr id="29739" name="Oval 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" y="2604"/>
                      <a:ext cx="344" cy="344"/>
                    </a:xfrm>
                    <a:prstGeom prst="ellipse">
                      <a:avLst/>
                    </a:prstGeom>
                    <a:noFill/>
                    <a:ln w="28575" cap="rnd">
                      <a:solidFill>
                        <a:srgbClr val="FF0000"/>
                      </a:solidFill>
                      <a:prstDash val="sysDot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r>
                        <a:rPr lang="de-DE">
                          <a:solidFill>
                            <a:schemeClr val="bg2"/>
                          </a:solidFill>
                        </a:rPr>
                        <a:t>4</a:t>
                      </a:r>
                    </a:p>
                  </p:txBody>
                </p:sp>
                <p:grpSp>
                  <p:nvGrpSpPr>
                    <p:cNvPr id="29740" name="Group 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8" y="2973"/>
                      <a:ext cx="857" cy="801"/>
                      <a:chOff x="118" y="2973"/>
                      <a:chExt cx="857" cy="801"/>
                    </a:xfrm>
                  </p:grpSpPr>
                  <p:sp>
                    <p:nvSpPr>
                      <p:cNvPr id="29741" name="Rectangle 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18" y="3509"/>
                        <a:ext cx="296" cy="205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r>
                          <a:rPr lang="de-DE" sz="1000">
                            <a:solidFill>
                              <a:srgbClr val="C0C0C0"/>
                            </a:solidFill>
                          </a:rPr>
                          <a:t>A</a:t>
                        </a:r>
                      </a:p>
                    </p:txBody>
                  </p:sp>
                  <p:sp>
                    <p:nvSpPr>
                      <p:cNvPr id="29742" name="Oval 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26" y="3507"/>
                        <a:ext cx="249" cy="267"/>
                      </a:xfrm>
                      <a:prstGeom prst="ellipse">
                        <a:avLst/>
                      </a:prstGeom>
                      <a:solidFill>
                        <a:schemeClr val="accent1"/>
                      </a:solidFill>
                      <a:ln w="19050">
                        <a:solidFill>
                          <a:schemeClr val="tx2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r>
                          <a:rPr lang="de-DE">
                            <a:solidFill>
                              <a:schemeClr val="accent1"/>
                            </a:solidFill>
                          </a:rPr>
                          <a:t>B</a:t>
                        </a:r>
                      </a:p>
                    </p:txBody>
                  </p:sp>
                  <p:sp>
                    <p:nvSpPr>
                      <p:cNvPr id="29743" name="Line 49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268" y="2973"/>
                        <a:ext cx="109" cy="473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bg2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9744" name="Line 5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70" y="2986"/>
                        <a:ext cx="205" cy="460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bg2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29738" name="Line 5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29" y="3359"/>
                    <a:ext cx="1119" cy="795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973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3737" y="3905"/>
                  <a:ext cx="164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200" b="1">
                      <a:solidFill>
                        <a:schemeClr val="bg2"/>
                      </a:solidFill>
                    </a:rPr>
                    <a:t>4</a:t>
                  </a:r>
                </a:p>
              </p:txBody>
            </p:sp>
          </p:grpSp>
        </p:grpSp>
        <p:grpSp>
          <p:nvGrpSpPr>
            <p:cNvPr id="29722" name="Group 53"/>
            <p:cNvGrpSpPr>
              <a:grpSpLocks/>
            </p:cNvGrpSpPr>
            <p:nvPr/>
          </p:nvGrpSpPr>
          <p:grpSpPr bwMode="auto">
            <a:xfrm>
              <a:off x="2108" y="1368"/>
              <a:ext cx="3311" cy="2452"/>
              <a:chOff x="2108" y="1368"/>
              <a:chExt cx="3311" cy="2452"/>
            </a:xfrm>
          </p:grpSpPr>
          <p:sp>
            <p:nvSpPr>
              <p:cNvPr id="29723" name="Oval 54"/>
              <p:cNvSpPr>
                <a:spLocks noChangeArrowheads="1"/>
              </p:cNvSpPr>
              <p:nvPr/>
            </p:nvSpPr>
            <p:spPr bwMode="auto">
              <a:xfrm>
                <a:off x="2491" y="2618"/>
                <a:ext cx="344" cy="344"/>
              </a:xfrm>
              <a:prstGeom prst="ellipse">
                <a:avLst/>
              </a:prstGeom>
              <a:noFill/>
              <a:ln w="28575" cap="rnd">
                <a:solidFill>
                  <a:srgbClr val="FF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5</a:t>
                </a:r>
              </a:p>
            </p:txBody>
          </p:sp>
          <p:grpSp>
            <p:nvGrpSpPr>
              <p:cNvPr id="29724" name="Group 55"/>
              <p:cNvGrpSpPr>
                <a:grpSpLocks/>
              </p:cNvGrpSpPr>
              <p:nvPr/>
            </p:nvGrpSpPr>
            <p:grpSpPr bwMode="auto">
              <a:xfrm>
                <a:off x="2108" y="1368"/>
                <a:ext cx="3311" cy="2452"/>
                <a:chOff x="2108" y="1368"/>
                <a:chExt cx="3311" cy="2452"/>
              </a:xfrm>
            </p:grpSpPr>
            <p:sp>
              <p:nvSpPr>
                <p:cNvPr id="29725" name="Line 56"/>
                <p:cNvSpPr>
                  <a:spLocks noChangeShapeType="1"/>
                </p:cNvSpPr>
                <p:nvPr/>
              </p:nvSpPr>
              <p:spPr bwMode="auto">
                <a:xfrm flipH="1">
                  <a:off x="4434" y="1368"/>
                  <a:ext cx="985" cy="1025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29726" name="Line 57"/>
                <p:cNvSpPr>
                  <a:spLocks noChangeShapeType="1"/>
                </p:cNvSpPr>
                <p:nvPr/>
              </p:nvSpPr>
              <p:spPr bwMode="auto">
                <a:xfrm>
                  <a:off x="5277" y="1527"/>
                  <a:ext cx="104" cy="104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29727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100" y="1384"/>
                  <a:ext cx="164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200" b="1">
                      <a:solidFill>
                        <a:schemeClr val="bg2"/>
                      </a:solidFill>
                    </a:rPr>
                    <a:t>5</a:t>
                  </a:r>
                </a:p>
              </p:txBody>
            </p:sp>
            <p:grpSp>
              <p:nvGrpSpPr>
                <p:cNvPr id="29728" name="Group 59"/>
                <p:cNvGrpSpPr>
                  <a:grpSpLocks/>
                </p:cNvGrpSpPr>
                <p:nvPr/>
              </p:nvGrpSpPr>
              <p:grpSpPr bwMode="auto">
                <a:xfrm>
                  <a:off x="2108" y="3035"/>
                  <a:ext cx="948" cy="785"/>
                  <a:chOff x="2108" y="3035"/>
                  <a:chExt cx="948" cy="785"/>
                </a:xfrm>
              </p:grpSpPr>
              <p:sp>
                <p:nvSpPr>
                  <p:cNvPr id="29729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2108" y="3551"/>
                    <a:ext cx="264" cy="269"/>
                  </a:xfrm>
                  <a:prstGeom prst="ellipse">
                    <a:avLst/>
                  </a:prstGeom>
                  <a:solidFill>
                    <a:srgbClr val="B9F806"/>
                  </a:solidFill>
                  <a:ln w="19050">
                    <a:solidFill>
                      <a:schemeClr val="bg2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de-DE" sz="1000">
                        <a:solidFill>
                          <a:srgbClr val="CCFC02"/>
                        </a:solidFill>
                      </a:rPr>
                      <a:t>E</a:t>
                    </a:r>
                  </a:p>
                </p:txBody>
              </p:sp>
              <p:sp>
                <p:nvSpPr>
                  <p:cNvPr id="29730" name="Rectangle 61"/>
                  <p:cNvSpPr>
                    <a:spLocks noChangeArrowheads="1"/>
                  </p:cNvSpPr>
                  <p:nvPr/>
                </p:nvSpPr>
                <p:spPr bwMode="auto">
                  <a:xfrm rot="2705555">
                    <a:off x="2764" y="3485"/>
                    <a:ext cx="183" cy="401"/>
                  </a:xfrm>
                  <a:prstGeom prst="rect">
                    <a:avLst/>
                  </a:prstGeom>
                  <a:solidFill>
                    <a:srgbClr val="BB2DA0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de-DE">
                      <a:solidFill>
                        <a:schemeClr val="bg2"/>
                      </a:solidFill>
                    </a:endParaRPr>
                  </a:p>
                </p:txBody>
              </p:sp>
              <p:sp>
                <p:nvSpPr>
                  <p:cNvPr id="29731" name="Line 6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00" y="3035"/>
                    <a:ext cx="256" cy="442"/>
                  </a:xfrm>
                  <a:prstGeom prst="line">
                    <a:avLst/>
                  </a:prstGeom>
                  <a:noFill/>
                  <a:ln w="28575">
                    <a:solidFill>
                      <a:schemeClr val="bg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  <p:sp>
                <p:nvSpPr>
                  <p:cNvPr id="29732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3035"/>
                    <a:ext cx="193" cy="397"/>
                  </a:xfrm>
                  <a:prstGeom prst="line">
                    <a:avLst/>
                  </a:prstGeom>
                  <a:noFill/>
                  <a:ln w="28575">
                    <a:solidFill>
                      <a:schemeClr val="bg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19" name="Group 65"/>
          <p:cNvGrpSpPr>
            <a:grpSpLocks/>
          </p:cNvGrpSpPr>
          <p:nvPr/>
        </p:nvGrpSpPr>
        <p:grpSpPr bwMode="auto">
          <a:xfrm>
            <a:off x="2038350" y="1855788"/>
            <a:ext cx="1897063" cy="2171700"/>
            <a:chOff x="1284" y="1169"/>
            <a:chExt cx="1195" cy="1368"/>
          </a:xfrm>
        </p:grpSpPr>
        <p:sp>
          <p:nvSpPr>
            <p:cNvPr id="29704" name="Line 66"/>
            <p:cNvSpPr>
              <a:spLocks noChangeShapeType="1"/>
            </p:cNvSpPr>
            <p:nvPr/>
          </p:nvSpPr>
          <p:spPr bwMode="auto">
            <a:xfrm>
              <a:off x="1546" y="1590"/>
              <a:ext cx="729" cy="19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9705" name="Oval 67"/>
            <p:cNvSpPr>
              <a:spLocks noChangeArrowheads="1"/>
            </p:cNvSpPr>
            <p:nvPr/>
          </p:nvSpPr>
          <p:spPr bwMode="auto">
            <a:xfrm>
              <a:off x="1284" y="1169"/>
              <a:ext cx="344" cy="344"/>
            </a:xfrm>
            <a:prstGeom prst="ellipse">
              <a:avLst/>
            </a:prstGeom>
            <a:noFill/>
            <a:ln w="57150">
              <a:solidFill>
                <a:srgbClr val="3399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1</a:t>
              </a:r>
            </a:p>
          </p:txBody>
        </p:sp>
        <p:sp>
          <p:nvSpPr>
            <p:cNvPr id="29706" name="Oval 68"/>
            <p:cNvSpPr>
              <a:spLocks noChangeArrowheads="1"/>
            </p:cNvSpPr>
            <p:nvPr/>
          </p:nvSpPr>
          <p:spPr bwMode="auto">
            <a:xfrm>
              <a:off x="2135" y="1782"/>
              <a:ext cx="344" cy="344"/>
            </a:xfrm>
            <a:prstGeom prst="ellipse">
              <a:avLst/>
            </a:prstGeom>
            <a:noFill/>
            <a:ln w="57150" cap="rnd">
              <a:solidFill>
                <a:schemeClr val="accent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29707" name="Line 69"/>
            <p:cNvSpPr>
              <a:spLocks noChangeShapeType="1"/>
            </p:cNvSpPr>
            <p:nvPr/>
          </p:nvSpPr>
          <p:spPr bwMode="auto">
            <a:xfrm flipH="1">
              <a:off x="1962" y="2165"/>
              <a:ext cx="249" cy="37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29702" name="Oval 72"/>
          <p:cNvSpPr>
            <a:spLocks noChangeArrowheads="1"/>
          </p:cNvSpPr>
          <p:nvPr/>
        </p:nvSpPr>
        <p:spPr bwMode="auto">
          <a:xfrm>
            <a:off x="5145088" y="2946400"/>
            <a:ext cx="111125" cy="90488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9703" name="Text Box 73"/>
          <p:cNvSpPr txBox="1">
            <a:spLocks noChangeArrowheads="1"/>
          </p:cNvSpPr>
          <p:nvPr/>
        </p:nvSpPr>
        <p:spPr bwMode="auto">
          <a:xfrm>
            <a:off x="4813300" y="2593975"/>
            <a:ext cx="420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hlink"/>
                </a:solidFill>
                <a:latin typeface="Arial" charset="0"/>
              </a:rPr>
              <a:t>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Rendern von BSP-Trees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69875" y="869950"/>
            <a:ext cx="937418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 Back to Front Sorting  (Painters Algorithm)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 Front to Back Rendering ( Ray tests, Z-buffer )</a:t>
            </a:r>
            <a:endParaRPr lang="de-DE" sz="2500">
              <a:solidFill>
                <a:schemeClr val="bg2"/>
              </a:solidFill>
              <a:latin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87325" y="1855788"/>
            <a:ext cx="9982200" cy="4879975"/>
            <a:chOff x="118" y="1169"/>
            <a:chExt cx="6288" cy="3074"/>
          </a:xfrm>
        </p:grpSpPr>
        <p:grpSp>
          <p:nvGrpSpPr>
            <p:cNvPr id="30741" name="Group 5"/>
            <p:cNvGrpSpPr>
              <a:grpSpLocks/>
            </p:cNvGrpSpPr>
            <p:nvPr/>
          </p:nvGrpSpPr>
          <p:grpSpPr bwMode="auto">
            <a:xfrm>
              <a:off x="727" y="1590"/>
              <a:ext cx="1548" cy="198"/>
              <a:chOff x="727" y="1590"/>
              <a:chExt cx="1548" cy="333"/>
            </a:xfrm>
          </p:grpSpPr>
          <p:sp>
            <p:nvSpPr>
              <p:cNvPr id="30799" name="Line 6"/>
              <p:cNvSpPr>
                <a:spLocks noChangeShapeType="1"/>
              </p:cNvSpPr>
              <p:nvPr/>
            </p:nvSpPr>
            <p:spPr bwMode="auto">
              <a:xfrm flipH="1">
                <a:off x="727" y="1590"/>
                <a:ext cx="627" cy="308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30800" name="Line 7"/>
              <p:cNvSpPr>
                <a:spLocks noChangeShapeType="1"/>
              </p:cNvSpPr>
              <p:nvPr/>
            </p:nvSpPr>
            <p:spPr bwMode="auto">
              <a:xfrm>
                <a:off x="1546" y="1590"/>
                <a:ext cx="729" cy="333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  <p:grpSp>
          <p:nvGrpSpPr>
            <p:cNvPr id="30742" name="Group 8"/>
            <p:cNvGrpSpPr>
              <a:grpSpLocks/>
            </p:cNvGrpSpPr>
            <p:nvPr/>
          </p:nvGrpSpPr>
          <p:grpSpPr bwMode="auto">
            <a:xfrm>
              <a:off x="494" y="2144"/>
              <a:ext cx="733" cy="767"/>
              <a:chOff x="494" y="2144"/>
              <a:chExt cx="733" cy="767"/>
            </a:xfrm>
          </p:grpSpPr>
          <p:sp>
            <p:nvSpPr>
              <p:cNvPr id="30796" name="Rectangle 9"/>
              <p:cNvSpPr>
                <a:spLocks noChangeArrowheads="1"/>
              </p:cNvSpPr>
              <p:nvPr/>
            </p:nvSpPr>
            <p:spPr bwMode="auto">
              <a:xfrm rot="-989821">
                <a:off x="1079" y="2581"/>
                <a:ext cx="148" cy="330"/>
              </a:xfrm>
              <a:prstGeom prst="rect">
                <a:avLst/>
              </a:prstGeom>
              <a:solidFill>
                <a:srgbClr val="C0C0C0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solidFill>
                      <a:srgbClr val="C0C0C0"/>
                    </a:solidFill>
                  </a:rPr>
                  <a:t>C</a:t>
                </a:r>
              </a:p>
            </p:txBody>
          </p:sp>
          <p:sp>
            <p:nvSpPr>
              <p:cNvPr id="30797" name="Line 10"/>
              <p:cNvSpPr>
                <a:spLocks noChangeShapeType="1"/>
              </p:cNvSpPr>
              <p:nvPr/>
            </p:nvSpPr>
            <p:spPr bwMode="auto">
              <a:xfrm flipH="1">
                <a:off x="494" y="2144"/>
                <a:ext cx="121" cy="455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30798" name="Line 11"/>
              <p:cNvSpPr>
                <a:spLocks noChangeShapeType="1"/>
              </p:cNvSpPr>
              <p:nvPr/>
            </p:nvSpPr>
            <p:spPr bwMode="auto">
              <a:xfrm>
                <a:off x="768" y="2144"/>
                <a:ext cx="268" cy="391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  <p:sp>
          <p:nvSpPr>
            <p:cNvPr id="30743" name="Rectangle 12"/>
            <p:cNvSpPr>
              <a:spLocks noChangeArrowheads="1"/>
            </p:cNvSpPr>
            <p:nvPr/>
          </p:nvSpPr>
          <p:spPr bwMode="auto">
            <a:xfrm>
              <a:off x="3862" y="3364"/>
              <a:ext cx="442" cy="288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30744" name="Oval 13"/>
            <p:cNvSpPr>
              <a:spLocks noChangeArrowheads="1"/>
            </p:cNvSpPr>
            <p:nvPr/>
          </p:nvSpPr>
          <p:spPr bwMode="auto">
            <a:xfrm>
              <a:off x="4350" y="1804"/>
              <a:ext cx="357" cy="357"/>
            </a:xfrm>
            <a:prstGeom prst="ellipse">
              <a:avLst/>
            </a:prstGeom>
            <a:solidFill>
              <a:srgbClr val="B9F806"/>
            </a:solidFill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E</a:t>
              </a:r>
            </a:p>
          </p:txBody>
        </p:sp>
        <p:sp>
          <p:nvSpPr>
            <p:cNvPr id="30745" name="Rectangle 14"/>
            <p:cNvSpPr>
              <a:spLocks noChangeArrowheads="1"/>
            </p:cNvSpPr>
            <p:nvPr/>
          </p:nvSpPr>
          <p:spPr bwMode="auto">
            <a:xfrm rot="-989821">
              <a:off x="5653" y="2832"/>
              <a:ext cx="300" cy="622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folHlink"/>
                  </a:solidFill>
                </a:rPr>
                <a:t>C</a:t>
              </a:r>
            </a:p>
          </p:txBody>
        </p:sp>
        <p:sp>
          <p:nvSpPr>
            <p:cNvPr id="30746" name="Freeform 15"/>
            <p:cNvSpPr>
              <a:spLocks/>
            </p:cNvSpPr>
            <p:nvPr/>
          </p:nvSpPr>
          <p:spPr bwMode="auto">
            <a:xfrm>
              <a:off x="3712" y="2094"/>
              <a:ext cx="572" cy="501"/>
            </a:xfrm>
            <a:custGeom>
              <a:avLst/>
              <a:gdLst>
                <a:gd name="T0" fmla="*/ 0 w 665"/>
                <a:gd name="T1" fmla="*/ 0 h 589"/>
                <a:gd name="T2" fmla="*/ 293 w 665"/>
                <a:gd name="T3" fmla="*/ 426 h 589"/>
                <a:gd name="T4" fmla="*/ 492 w 665"/>
                <a:gd name="T5" fmla="*/ 102 h 589"/>
                <a:gd name="T6" fmla="*/ 0 w 665"/>
                <a:gd name="T7" fmla="*/ 0 h 5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5"/>
                <a:gd name="T13" fmla="*/ 0 h 589"/>
                <a:gd name="T14" fmla="*/ 665 w 665"/>
                <a:gd name="T15" fmla="*/ 589 h 5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5" h="589">
                  <a:moveTo>
                    <a:pt x="0" y="0"/>
                  </a:moveTo>
                  <a:lnTo>
                    <a:pt x="396" y="589"/>
                  </a:lnTo>
                  <a:lnTo>
                    <a:pt x="665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12700" cap="flat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0747" name="Text Box 16"/>
            <p:cNvSpPr txBox="1">
              <a:spLocks noChangeArrowheads="1"/>
            </p:cNvSpPr>
            <p:nvPr/>
          </p:nvSpPr>
          <p:spPr bwMode="auto">
            <a:xfrm>
              <a:off x="3918" y="2169"/>
              <a:ext cx="23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>
                  <a:solidFill>
                    <a:schemeClr val="bg2"/>
                  </a:solidFill>
                </a:rPr>
                <a:t>D</a:t>
              </a:r>
            </a:p>
          </p:txBody>
        </p:sp>
        <p:sp>
          <p:nvSpPr>
            <p:cNvPr id="30748" name="Oval 17"/>
            <p:cNvSpPr>
              <a:spLocks noChangeArrowheads="1"/>
            </p:cNvSpPr>
            <p:nvPr/>
          </p:nvSpPr>
          <p:spPr bwMode="auto">
            <a:xfrm>
              <a:off x="4304" y="3710"/>
              <a:ext cx="371" cy="37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B</a:t>
              </a:r>
            </a:p>
          </p:txBody>
        </p:sp>
        <p:sp>
          <p:nvSpPr>
            <p:cNvPr id="30749" name="Rectangle 18"/>
            <p:cNvSpPr>
              <a:spLocks noChangeArrowheads="1"/>
            </p:cNvSpPr>
            <p:nvPr/>
          </p:nvSpPr>
          <p:spPr bwMode="auto">
            <a:xfrm rot="2705555">
              <a:off x="4759" y="1920"/>
              <a:ext cx="268" cy="628"/>
            </a:xfrm>
            <a:prstGeom prst="rect">
              <a:avLst/>
            </a:prstGeom>
            <a:solidFill>
              <a:srgbClr val="BB2DA0"/>
            </a:solidFill>
            <a:ln w="19050">
              <a:solidFill>
                <a:schemeClr val="bg2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endParaRPr lang="de-DE"/>
            </a:p>
          </p:txBody>
        </p:sp>
        <p:sp>
          <p:nvSpPr>
            <p:cNvPr id="30750" name="Text Box 19"/>
            <p:cNvSpPr txBox="1">
              <a:spLocks noChangeArrowheads="1"/>
            </p:cNvSpPr>
            <p:nvPr/>
          </p:nvSpPr>
          <p:spPr bwMode="auto">
            <a:xfrm>
              <a:off x="4758" y="2110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>
                  <a:solidFill>
                    <a:schemeClr val="bg2"/>
                  </a:solidFill>
                </a:rPr>
                <a:t>F</a:t>
              </a:r>
            </a:p>
          </p:txBody>
        </p:sp>
        <p:grpSp>
          <p:nvGrpSpPr>
            <p:cNvPr id="30751" name="Group 20"/>
            <p:cNvGrpSpPr>
              <a:grpSpLocks/>
            </p:cNvGrpSpPr>
            <p:nvPr/>
          </p:nvGrpSpPr>
          <p:grpSpPr bwMode="auto">
            <a:xfrm>
              <a:off x="1284" y="1169"/>
              <a:ext cx="5122" cy="2130"/>
              <a:chOff x="1284" y="1169"/>
              <a:chExt cx="5122" cy="2130"/>
            </a:xfrm>
          </p:grpSpPr>
          <p:sp>
            <p:nvSpPr>
              <p:cNvPr id="30791" name="Oval 21"/>
              <p:cNvSpPr>
                <a:spLocks noChangeArrowheads="1"/>
              </p:cNvSpPr>
              <p:nvPr/>
            </p:nvSpPr>
            <p:spPr bwMode="auto">
              <a:xfrm>
                <a:off x="1284" y="1169"/>
                <a:ext cx="344" cy="344"/>
              </a:xfrm>
              <a:prstGeom prst="ellipse">
                <a:avLst/>
              </a:prstGeom>
              <a:noFill/>
              <a:ln w="28575">
                <a:solidFill>
                  <a:srgbClr val="3399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1</a:t>
                </a:r>
              </a:p>
            </p:txBody>
          </p:sp>
          <p:grpSp>
            <p:nvGrpSpPr>
              <p:cNvPr id="30792" name="Group 22"/>
              <p:cNvGrpSpPr>
                <a:grpSpLocks/>
              </p:cNvGrpSpPr>
              <p:nvPr/>
            </p:nvGrpSpPr>
            <p:grpSpPr bwMode="auto">
              <a:xfrm>
                <a:off x="3334" y="2238"/>
                <a:ext cx="3072" cy="1061"/>
                <a:chOff x="3034" y="2310"/>
                <a:chExt cx="3072" cy="1061"/>
              </a:xfrm>
            </p:grpSpPr>
            <p:sp>
              <p:nvSpPr>
                <p:cNvPr id="30793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3374" y="3198"/>
                  <a:ext cx="164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200" b="1">
                      <a:solidFill>
                        <a:schemeClr val="bg2"/>
                      </a:solidFill>
                    </a:rPr>
                    <a:t>1</a:t>
                  </a:r>
                </a:p>
              </p:txBody>
            </p:sp>
            <p:sp>
              <p:nvSpPr>
                <p:cNvPr id="30794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3034" y="2310"/>
                  <a:ext cx="3072" cy="1024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30795" name="Line 25"/>
                <p:cNvSpPr>
                  <a:spLocks noChangeShapeType="1"/>
                </p:cNvSpPr>
                <p:nvPr/>
              </p:nvSpPr>
              <p:spPr bwMode="auto">
                <a:xfrm flipH="1" flipV="1">
                  <a:off x="3284" y="3111"/>
                  <a:ext cx="44" cy="121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752" name="Group 26"/>
            <p:cNvGrpSpPr>
              <a:grpSpLocks/>
            </p:cNvGrpSpPr>
            <p:nvPr/>
          </p:nvGrpSpPr>
          <p:grpSpPr bwMode="auto">
            <a:xfrm>
              <a:off x="1684" y="1387"/>
              <a:ext cx="2956" cy="1548"/>
              <a:chOff x="1684" y="1387"/>
              <a:chExt cx="2956" cy="1548"/>
            </a:xfrm>
          </p:grpSpPr>
          <p:sp>
            <p:nvSpPr>
              <p:cNvPr id="30783" name="Text Box 27"/>
              <p:cNvSpPr txBox="1">
                <a:spLocks noChangeArrowheads="1"/>
              </p:cNvSpPr>
              <p:nvPr/>
            </p:nvSpPr>
            <p:spPr bwMode="auto">
              <a:xfrm>
                <a:off x="3854" y="1469"/>
                <a:ext cx="16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200" b="1">
                    <a:solidFill>
                      <a:schemeClr val="bg2"/>
                    </a:solidFill>
                  </a:rPr>
                  <a:t>3</a:t>
                </a:r>
              </a:p>
            </p:txBody>
          </p:sp>
          <p:sp>
            <p:nvSpPr>
              <p:cNvPr id="30784" name="Oval 28"/>
              <p:cNvSpPr>
                <a:spLocks noChangeArrowheads="1"/>
              </p:cNvSpPr>
              <p:nvPr/>
            </p:nvSpPr>
            <p:spPr bwMode="auto">
              <a:xfrm>
                <a:off x="2135" y="1782"/>
                <a:ext cx="344" cy="344"/>
              </a:xfrm>
              <a:prstGeom prst="ellipse">
                <a:avLst/>
              </a:prstGeom>
              <a:noFill/>
              <a:ln w="28575" cap="rnd">
                <a:solidFill>
                  <a:schemeClr val="accent2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3</a:t>
                </a:r>
              </a:p>
            </p:txBody>
          </p:sp>
          <p:sp>
            <p:nvSpPr>
              <p:cNvPr id="30785" name="Freeform 29"/>
              <p:cNvSpPr>
                <a:spLocks/>
              </p:cNvSpPr>
              <p:nvPr/>
            </p:nvSpPr>
            <p:spPr bwMode="auto">
              <a:xfrm>
                <a:off x="1684" y="2575"/>
                <a:ext cx="383" cy="360"/>
              </a:xfrm>
              <a:custGeom>
                <a:avLst/>
                <a:gdLst>
                  <a:gd name="T0" fmla="*/ 0 w 665"/>
                  <a:gd name="T1" fmla="*/ 0 h 589"/>
                  <a:gd name="T2" fmla="*/ 131 w 665"/>
                  <a:gd name="T3" fmla="*/ 220 h 589"/>
                  <a:gd name="T4" fmla="*/ 221 w 665"/>
                  <a:gd name="T5" fmla="*/ 53 h 589"/>
                  <a:gd name="T6" fmla="*/ 0 w 665"/>
                  <a:gd name="T7" fmla="*/ 0 h 5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65"/>
                  <a:gd name="T13" fmla="*/ 0 h 589"/>
                  <a:gd name="T14" fmla="*/ 665 w 665"/>
                  <a:gd name="T15" fmla="*/ 589 h 5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5" h="589">
                    <a:moveTo>
                      <a:pt x="0" y="0"/>
                    </a:moveTo>
                    <a:lnTo>
                      <a:pt x="396" y="589"/>
                    </a:lnTo>
                    <a:lnTo>
                      <a:pt x="665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12700" cap="flat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30786" name="Line 30"/>
              <p:cNvSpPr>
                <a:spLocks noChangeShapeType="1"/>
              </p:cNvSpPr>
              <p:nvPr/>
            </p:nvSpPr>
            <p:spPr bwMode="auto">
              <a:xfrm flipH="1">
                <a:off x="1962" y="2165"/>
                <a:ext cx="249" cy="37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30787" name="Line 31"/>
              <p:cNvSpPr>
                <a:spLocks noChangeShapeType="1"/>
              </p:cNvSpPr>
              <p:nvPr/>
            </p:nvSpPr>
            <p:spPr bwMode="auto">
              <a:xfrm>
                <a:off x="2397" y="2165"/>
                <a:ext cx="193" cy="397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grpSp>
            <p:nvGrpSpPr>
              <p:cNvPr id="30788" name="Group 32"/>
              <p:cNvGrpSpPr>
                <a:grpSpLocks/>
              </p:cNvGrpSpPr>
              <p:nvPr/>
            </p:nvGrpSpPr>
            <p:grpSpPr bwMode="auto">
              <a:xfrm>
                <a:off x="3929" y="1387"/>
                <a:ext cx="711" cy="1435"/>
                <a:chOff x="3929" y="1387"/>
                <a:chExt cx="711" cy="1435"/>
              </a:xfrm>
            </p:grpSpPr>
            <p:sp>
              <p:nvSpPr>
                <p:cNvPr id="30789" name="Line 33"/>
                <p:cNvSpPr>
                  <a:spLocks noChangeShapeType="1"/>
                </p:cNvSpPr>
                <p:nvPr/>
              </p:nvSpPr>
              <p:spPr bwMode="auto">
                <a:xfrm>
                  <a:off x="3929" y="1387"/>
                  <a:ext cx="711" cy="1435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30790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4010" y="1500"/>
                  <a:ext cx="116" cy="5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753" name="Group 35"/>
            <p:cNvGrpSpPr>
              <a:grpSpLocks/>
            </p:cNvGrpSpPr>
            <p:nvPr/>
          </p:nvGrpSpPr>
          <p:grpSpPr bwMode="auto">
            <a:xfrm>
              <a:off x="524" y="1783"/>
              <a:ext cx="4949" cy="2460"/>
              <a:chOff x="524" y="1783"/>
              <a:chExt cx="4949" cy="2460"/>
            </a:xfrm>
          </p:grpSpPr>
          <p:sp>
            <p:nvSpPr>
              <p:cNvPr id="30778" name="Oval 36"/>
              <p:cNvSpPr>
                <a:spLocks noChangeArrowheads="1"/>
              </p:cNvSpPr>
              <p:nvPr/>
            </p:nvSpPr>
            <p:spPr bwMode="auto">
              <a:xfrm>
                <a:off x="524" y="1783"/>
                <a:ext cx="344" cy="344"/>
              </a:xfrm>
              <a:prstGeom prst="ellipse">
                <a:avLst/>
              </a:prstGeom>
              <a:noFill/>
              <a:ln w="28575" cap="rnd">
                <a:solidFill>
                  <a:schemeClr val="accent2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2</a:t>
                </a:r>
              </a:p>
            </p:txBody>
          </p:sp>
          <p:grpSp>
            <p:nvGrpSpPr>
              <p:cNvPr id="30779" name="Group 37"/>
              <p:cNvGrpSpPr>
                <a:grpSpLocks/>
              </p:cNvGrpSpPr>
              <p:nvPr/>
            </p:nvGrpSpPr>
            <p:grpSpPr bwMode="auto">
              <a:xfrm>
                <a:off x="4544" y="2879"/>
                <a:ext cx="929" cy="1364"/>
                <a:chOff x="4544" y="2879"/>
                <a:chExt cx="929" cy="1364"/>
              </a:xfrm>
            </p:grpSpPr>
            <p:sp>
              <p:nvSpPr>
                <p:cNvPr id="30780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5192" y="4069"/>
                  <a:ext cx="164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200" b="1">
                      <a:solidFill>
                        <a:schemeClr val="bg2"/>
                      </a:solidFill>
                    </a:rPr>
                    <a:t>2</a:t>
                  </a:r>
                </a:p>
              </p:txBody>
            </p:sp>
            <p:sp>
              <p:nvSpPr>
                <p:cNvPr id="30781" name="Line 39"/>
                <p:cNvSpPr>
                  <a:spLocks noChangeShapeType="1"/>
                </p:cNvSpPr>
                <p:nvPr/>
              </p:nvSpPr>
              <p:spPr bwMode="auto">
                <a:xfrm>
                  <a:off x="4544" y="2879"/>
                  <a:ext cx="858" cy="1364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30782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5348" y="4079"/>
                  <a:ext cx="125" cy="79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754" name="Group 41"/>
            <p:cNvGrpSpPr>
              <a:grpSpLocks/>
            </p:cNvGrpSpPr>
            <p:nvPr/>
          </p:nvGrpSpPr>
          <p:grpSpPr bwMode="auto">
            <a:xfrm>
              <a:off x="118" y="2604"/>
              <a:ext cx="4730" cy="1571"/>
              <a:chOff x="118" y="2604"/>
              <a:chExt cx="4730" cy="1571"/>
            </a:xfrm>
          </p:grpSpPr>
          <p:sp>
            <p:nvSpPr>
              <p:cNvPr id="30766" name="Line 42"/>
              <p:cNvSpPr>
                <a:spLocks noChangeShapeType="1"/>
              </p:cNvSpPr>
              <p:nvPr/>
            </p:nvSpPr>
            <p:spPr bwMode="auto">
              <a:xfrm>
                <a:off x="3878" y="4059"/>
                <a:ext cx="97" cy="116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grpSp>
            <p:nvGrpSpPr>
              <p:cNvPr id="30767" name="Group 43"/>
              <p:cNvGrpSpPr>
                <a:grpSpLocks/>
              </p:cNvGrpSpPr>
              <p:nvPr/>
            </p:nvGrpSpPr>
            <p:grpSpPr bwMode="auto">
              <a:xfrm>
                <a:off x="118" y="2604"/>
                <a:ext cx="4730" cy="1550"/>
                <a:chOff x="118" y="2604"/>
                <a:chExt cx="4730" cy="1550"/>
              </a:xfrm>
            </p:grpSpPr>
            <p:grpSp>
              <p:nvGrpSpPr>
                <p:cNvPr id="30768" name="Group 44"/>
                <p:cNvGrpSpPr>
                  <a:grpSpLocks/>
                </p:cNvGrpSpPr>
                <p:nvPr/>
              </p:nvGrpSpPr>
              <p:grpSpPr bwMode="auto">
                <a:xfrm>
                  <a:off x="118" y="2604"/>
                  <a:ext cx="4730" cy="1550"/>
                  <a:chOff x="118" y="2604"/>
                  <a:chExt cx="4730" cy="1550"/>
                </a:xfrm>
              </p:grpSpPr>
              <p:grpSp>
                <p:nvGrpSpPr>
                  <p:cNvPr id="30770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118" y="2604"/>
                    <a:ext cx="857" cy="1170"/>
                    <a:chOff x="118" y="2604"/>
                    <a:chExt cx="857" cy="1170"/>
                  </a:xfrm>
                </p:grpSpPr>
                <p:sp>
                  <p:nvSpPr>
                    <p:cNvPr id="30772" name="Oval 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" y="2604"/>
                      <a:ext cx="344" cy="344"/>
                    </a:xfrm>
                    <a:prstGeom prst="ellipse">
                      <a:avLst/>
                    </a:prstGeom>
                    <a:noFill/>
                    <a:ln w="28575" cap="rnd">
                      <a:solidFill>
                        <a:srgbClr val="FF0000"/>
                      </a:solidFill>
                      <a:prstDash val="sysDot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r>
                        <a:rPr lang="de-DE">
                          <a:solidFill>
                            <a:schemeClr val="bg2"/>
                          </a:solidFill>
                        </a:rPr>
                        <a:t>4</a:t>
                      </a:r>
                    </a:p>
                  </p:txBody>
                </p:sp>
                <p:grpSp>
                  <p:nvGrpSpPr>
                    <p:cNvPr id="30773" name="Group 4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8" y="2973"/>
                      <a:ext cx="857" cy="801"/>
                      <a:chOff x="118" y="2973"/>
                      <a:chExt cx="857" cy="801"/>
                    </a:xfrm>
                  </p:grpSpPr>
                  <p:sp>
                    <p:nvSpPr>
                      <p:cNvPr id="30774" name="Rectangle 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18" y="3509"/>
                        <a:ext cx="296" cy="205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r>
                          <a:rPr lang="de-DE" sz="1000">
                            <a:solidFill>
                              <a:srgbClr val="C0C0C0"/>
                            </a:solidFill>
                          </a:rPr>
                          <a:t>A</a:t>
                        </a:r>
                      </a:p>
                    </p:txBody>
                  </p:sp>
                  <p:sp>
                    <p:nvSpPr>
                      <p:cNvPr id="30775" name="Oval 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26" y="3507"/>
                        <a:ext cx="249" cy="267"/>
                      </a:xfrm>
                      <a:prstGeom prst="ellipse">
                        <a:avLst/>
                      </a:prstGeom>
                      <a:solidFill>
                        <a:schemeClr val="accent1"/>
                      </a:solidFill>
                      <a:ln w="19050">
                        <a:solidFill>
                          <a:schemeClr val="tx2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r>
                          <a:rPr lang="de-DE">
                            <a:solidFill>
                              <a:schemeClr val="accent1"/>
                            </a:solidFill>
                          </a:rPr>
                          <a:t>B</a:t>
                        </a:r>
                      </a:p>
                    </p:txBody>
                  </p:sp>
                  <p:sp>
                    <p:nvSpPr>
                      <p:cNvPr id="30776" name="Line 50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268" y="2973"/>
                        <a:ext cx="109" cy="473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bg2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0777" name="Line 5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70" y="2986"/>
                        <a:ext cx="205" cy="460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bg2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30771" name="Line 5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29" y="3359"/>
                    <a:ext cx="1119" cy="795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076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737" y="3905"/>
                  <a:ext cx="164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200" b="1">
                      <a:solidFill>
                        <a:schemeClr val="bg2"/>
                      </a:solidFill>
                    </a:rPr>
                    <a:t>4</a:t>
                  </a:r>
                </a:p>
              </p:txBody>
            </p:sp>
          </p:grpSp>
        </p:grpSp>
        <p:grpSp>
          <p:nvGrpSpPr>
            <p:cNvPr id="30755" name="Group 54"/>
            <p:cNvGrpSpPr>
              <a:grpSpLocks/>
            </p:cNvGrpSpPr>
            <p:nvPr/>
          </p:nvGrpSpPr>
          <p:grpSpPr bwMode="auto">
            <a:xfrm>
              <a:off x="2108" y="1368"/>
              <a:ext cx="3311" cy="2452"/>
              <a:chOff x="2108" y="1368"/>
              <a:chExt cx="3311" cy="2452"/>
            </a:xfrm>
          </p:grpSpPr>
          <p:sp>
            <p:nvSpPr>
              <p:cNvPr id="30756" name="Oval 55"/>
              <p:cNvSpPr>
                <a:spLocks noChangeArrowheads="1"/>
              </p:cNvSpPr>
              <p:nvPr/>
            </p:nvSpPr>
            <p:spPr bwMode="auto">
              <a:xfrm>
                <a:off x="2491" y="2618"/>
                <a:ext cx="344" cy="344"/>
              </a:xfrm>
              <a:prstGeom prst="ellipse">
                <a:avLst/>
              </a:prstGeom>
              <a:noFill/>
              <a:ln w="28575" cap="rnd">
                <a:solidFill>
                  <a:srgbClr val="FF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de-DE">
                    <a:solidFill>
                      <a:schemeClr val="bg2"/>
                    </a:solidFill>
                  </a:rPr>
                  <a:t>5</a:t>
                </a:r>
              </a:p>
            </p:txBody>
          </p:sp>
          <p:grpSp>
            <p:nvGrpSpPr>
              <p:cNvPr id="30757" name="Group 56"/>
              <p:cNvGrpSpPr>
                <a:grpSpLocks/>
              </p:cNvGrpSpPr>
              <p:nvPr/>
            </p:nvGrpSpPr>
            <p:grpSpPr bwMode="auto">
              <a:xfrm>
                <a:off x="2108" y="1368"/>
                <a:ext cx="3311" cy="2452"/>
                <a:chOff x="2108" y="1368"/>
                <a:chExt cx="3311" cy="2452"/>
              </a:xfrm>
            </p:grpSpPr>
            <p:sp>
              <p:nvSpPr>
                <p:cNvPr id="30758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4434" y="1368"/>
                  <a:ext cx="985" cy="1025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30759" name="Line 58"/>
                <p:cNvSpPr>
                  <a:spLocks noChangeShapeType="1"/>
                </p:cNvSpPr>
                <p:nvPr/>
              </p:nvSpPr>
              <p:spPr bwMode="auto">
                <a:xfrm>
                  <a:off x="5277" y="1527"/>
                  <a:ext cx="104" cy="104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30760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5100" y="1384"/>
                  <a:ext cx="164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200" b="1">
                      <a:solidFill>
                        <a:schemeClr val="bg2"/>
                      </a:solidFill>
                    </a:rPr>
                    <a:t>5</a:t>
                  </a:r>
                </a:p>
              </p:txBody>
            </p:sp>
            <p:grpSp>
              <p:nvGrpSpPr>
                <p:cNvPr id="30761" name="Group 60"/>
                <p:cNvGrpSpPr>
                  <a:grpSpLocks/>
                </p:cNvGrpSpPr>
                <p:nvPr/>
              </p:nvGrpSpPr>
              <p:grpSpPr bwMode="auto">
                <a:xfrm>
                  <a:off x="2108" y="3035"/>
                  <a:ext cx="948" cy="785"/>
                  <a:chOff x="2108" y="3035"/>
                  <a:chExt cx="948" cy="785"/>
                </a:xfrm>
              </p:grpSpPr>
              <p:sp>
                <p:nvSpPr>
                  <p:cNvPr id="30762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2108" y="3551"/>
                    <a:ext cx="264" cy="269"/>
                  </a:xfrm>
                  <a:prstGeom prst="ellipse">
                    <a:avLst/>
                  </a:prstGeom>
                  <a:solidFill>
                    <a:srgbClr val="B9F806"/>
                  </a:solidFill>
                  <a:ln w="19050">
                    <a:solidFill>
                      <a:schemeClr val="bg2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de-DE" sz="1000">
                        <a:solidFill>
                          <a:srgbClr val="CCFC02"/>
                        </a:solidFill>
                      </a:rPr>
                      <a:t>E</a:t>
                    </a:r>
                  </a:p>
                </p:txBody>
              </p:sp>
              <p:sp>
                <p:nvSpPr>
                  <p:cNvPr id="30763" name="Rectangle 62"/>
                  <p:cNvSpPr>
                    <a:spLocks noChangeArrowheads="1"/>
                  </p:cNvSpPr>
                  <p:nvPr/>
                </p:nvSpPr>
                <p:spPr bwMode="auto">
                  <a:xfrm rot="2705555">
                    <a:off x="2764" y="3485"/>
                    <a:ext cx="183" cy="401"/>
                  </a:xfrm>
                  <a:prstGeom prst="rect">
                    <a:avLst/>
                  </a:prstGeom>
                  <a:solidFill>
                    <a:srgbClr val="BB2DA0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de-DE">
                      <a:solidFill>
                        <a:schemeClr val="bg2"/>
                      </a:solidFill>
                    </a:endParaRPr>
                  </a:p>
                </p:txBody>
              </p:sp>
              <p:sp>
                <p:nvSpPr>
                  <p:cNvPr id="30764" name="Line 6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00" y="3035"/>
                    <a:ext cx="256" cy="442"/>
                  </a:xfrm>
                  <a:prstGeom prst="line">
                    <a:avLst/>
                  </a:prstGeom>
                  <a:noFill/>
                  <a:ln w="28575">
                    <a:solidFill>
                      <a:schemeClr val="bg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  <p:sp>
                <p:nvSpPr>
                  <p:cNvPr id="30765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3035"/>
                    <a:ext cx="193" cy="397"/>
                  </a:xfrm>
                  <a:prstGeom prst="line">
                    <a:avLst/>
                  </a:prstGeom>
                  <a:noFill/>
                  <a:ln w="28575">
                    <a:solidFill>
                      <a:schemeClr val="bg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sp>
        <p:nvSpPr>
          <p:cNvPr id="30725" name="Oval 70"/>
          <p:cNvSpPr>
            <a:spLocks noChangeArrowheads="1"/>
          </p:cNvSpPr>
          <p:nvPr/>
        </p:nvSpPr>
        <p:spPr bwMode="auto">
          <a:xfrm>
            <a:off x="5145088" y="2946400"/>
            <a:ext cx="111125" cy="90488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0726" name="Text Box 71"/>
          <p:cNvSpPr txBox="1">
            <a:spLocks noChangeArrowheads="1"/>
          </p:cNvSpPr>
          <p:nvPr/>
        </p:nvSpPr>
        <p:spPr bwMode="auto">
          <a:xfrm>
            <a:off x="4813300" y="2593975"/>
            <a:ext cx="420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>
                <a:solidFill>
                  <a:schemeClr val="hlink"/>
                </a:solidFill>
                <a:latin typeface="Arial" charset="0"/>
              </a:rPr>
              <a:t>P</a:t>
            </a:r>
          </a:p>
        </p:txBody>
      </p:sp>
      <p:sp>
        <p:nvSpPr>
          <p:cNvPr id="230472" name="Line 72"/>
          <p:cNvSpPr>
            <a:spLocks noChangeShapeType="1"/>
          </p:cNvSpPr>
          <p:nvPr/>
        </p:nvSpPr>
        <p:spPr bwMode="auto">
          <a:xfrm>
            <a:off x="5202238" y="3006725"/>
            <a:ext cx="1076325" cy="231775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30473" name="Oval 73"/>
          <p:cNvSpPr>
            <a:spLocks noChangeArrowheads="1"/>
          </p:cNvSpPr>
          <p:nvPr/>
        </p:nvSpPr>
        <p:spPr bwMode="auto">
          <a:xfrm>
            <a:off x="6015038" y="4846638"/>
            <a:ext cx="131762" cy="131762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9" name="Group 74"/>
          <p:cNvGrpSpPr>
            <a:grpSpLocks/>
          </p:cNvGrpSpPr>
          <p:nvPr/>
        </p:nvGrpSpPr>
        <p:grpSpPr bwMode="auto">
          <a:xfrm>
            <a:off x="425450" y="1855788"/>
            <a:ext cx="3186113" cy="3614737"/>
            <a:chOff x="268" y="1169"/>
            <a:chExt cx="2007" cy="2277"/>
          </a:xfrm>
        </p:grpSpPr>
        <p:sp>
          <p:nvSpPr>
            <p:cNvPr id="30734" name="Line 75"/>
            <p:cNvSpPr>
              <a:spLocks noChangeShapeType="1"/>
            </p:cNvSpPr>
            <p:nvPr/>
          </p:nvSpPr>
          <p:spPr bwMode="auto">
            <a:xfrm flipH="1">
              <a:off x="727" y="1590"/>
              <a:ext cx="627" cy="18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0735" name="Line 76"/>
            <p:cNvSpPr>
              <a:spLocks noChangeShapeType="1"/>
            </p:cNvSpPr>
            <p:nvPr/>
          </p:nvSpPr>
          <p:spPr bwMode="auto">
            <a:xfrm>
              <a:off x="1546" y="1590"/>
              <a:ext cx="729" cy="19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0736" name="Line 77"/>
            <p:cNvSpPr>
              <a:spLocks noChangeShapeType="1"/>
            </p:cNvSpPr>
            <p:nvPr/>
          </p:nvSpPr>
          <p:spPr bwMode="auto">
            <a:xfrm flipH="1">
              <a:off x="494" y="2144"/>
              <a:ext cx="121" cy="45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0737" name="Oval 78"/>
            <p:cNvSpPr>
              <a:spLocks noChangeArrowheads="1"/>
            </p:cNvSpPr>
            <p:nvPr/>
          </p:nvSpPr>
          <p:spPr bwMode="auto">
            <a:xfrm>
              <a:off x="1284" y="1169"/>
              <a:ext cx="344" cy="34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1</a:t>
              </a:r>
            </a:p>
          </p:txBody>
        </p:sp>
        <p:sp>
          <p:nvSpPr>
            <p:cNvPr id="30738" name="Oval 79"/>
            <p:cNvSpPr>
              <a:spLocks noChangeArrowheads="1"/>
            </p:cNvSpPr>
            <p:nvPr/>
          </p:nvSpPr>
          <p:spPr bwMode="auto">
            <a:xfrm>
              <a:off x="524" y="1783"/>
              <a:ext cx="344" cy="344"/>
            </a:xfrm>
            <a:prstGeom prst="ellipse">
              <a:avLst/>
            </a:prstGeom>
            <a:noFill/>
            <a:ln w="38100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2</a:t>
              </a:r>
            </a:p>
          </p:txBody>
        </p:sp>
        <p:sp>
          <p:nvSpPr>
            <p:cNvPr id="30739" name="Oval 80"/>
            <p:cNvSpPr>
              <a:spLocks noChangeArrowheads="1"/>
            </p:cNvSpPr>
            <p:nvPr/>
          </p:nvSpPr>
          <p:spPr bwMode="auto">
            <a:xfrm>
              <a:off x="289" y="2604"/>
              <a:ext cx="344" cy="344"/>
            </a:xfrm>
            <a:prstGeom prst="ellipse">
              <a:avLst/>
            </a:prstGeom>
            <a:noFill/>
            <a:ln w="38100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4</a:t>
              </a:r>
            </a:p>
          </p:txBody>
        </p:sp>
        <p:sp>
          <p:nvSpPr>
            <p:cNvPr id="30740" name="Line 81"/>
            <p:cNvSpPr>
              <a:spLocks noChangeShapeType="1"/>
            </p:cNvSpPr>
            <p:nvPr/>
          </p:nvSpPr>
          <p:spPr bwMode="auto">
            <a:xfrm flipH="1">
              <a:off x="268" y="2973"/>
              <a:ext cx="109" cy="47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20" name="Group 90"/>
          <p:cNvGrpSpPr>
            <a:grpSpLocks/>
          </p:cNvGrpSpPr>
          <p:nvPr/>
        </p:nvGrpSpPr>
        <p:grpSpPr bwMode="auto">
          <a:xfrm>
            <a:off x="2673350" y="2828925"/>
            <a:ext cx="1262063" cy="1830388"/>
            <a:chOff x="1684" y="1782"/>
            <a:chExt cx="795" cy="1153"/>
          </a:xfrm>
        </p:grpSpPr>
        <p:sp>
          <p:nvSpPr>
            <p:cNvPr id="30731" name="Oval 91"/>
            <p:cNvSpPr>
              <a:spLocks noChangeArrowheads="1"/>
            </p:cNvSpPr>
            <p:nvPr/>
          </p:nvSpPr>
          <p:spPr bwMode="auto">
            <a:xfrm>
              <a:off x="2135" y="1782"/>
              <a:ext cx="344" cy="344"/>
            </a:xfrm>
            <a:prstGeom prst="ellipse">
              <a:avLst/>
            </a:prstGeom>
            <a:noFill/>
            <a:ln w="38100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30732" name="Freeform 92"/>
            <p:cNvSpPr>
              <a:spLocks/>
            </p:cNvSpPr>
            <p:nvPr/>
          </p:nvSpPr>
          <p:spPr bwMode="auto">
            <a:xfrm>
              <a:off x="1684" y="2575"/>
              <a:ext cx="383" cy="360"/>
            </a:xfrm>
            <a:custGeom>
              <a:avLst/>
              <a:gdLst>
                <a:gd name="T0" fmla="*/ 0 w 665"/>
                <a:gd name="T1" fmla="*/ 0 h 589"/>
                <a:gd name="T2" fmla="*/ 131 w 665"/>
                <a:gd name="T3" fmla="*/ 220 h 589"/>
                <a:gd name="T4" fmla="*/ 221 w 665"/>
                <a:gd name="T5" fmla="*/ 53 h 589"/>
                <a:gd name="T6" fmla="*/ 0 w 665"/>
                <a:gd name="T7" fmla="*/ 0 h 5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5"/>
                <a:gd name="T13" fmla="*/ 0 h 589"/>
                <a:gd name="T14" fmla="*/ 665 w 665"/>
                <a:gd name="T15" fmla="*/ 589 h 5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5" h="589">
                  <a:moveTo>
                    <a:pt x="0" y="0"/>
                  </a:moveTo>
                  <a:lnTo>
                    <a:pt x="396" y="589"/>
                  </a:lnTo>
                  <a:lnTo>
                    <a:pt x="665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28575" cap="flat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0733" name="Line 93"/>
            <p:cNvSpPr>
              <a:spLocks noChangeShapeType="1"/>
            </p:cNvSpPr>
            <p:nvPr/>
          </p:nvSpPr>
          <p:spPr bwMode="auto">
            <a:xfrm flipH="1">
              <a:off x="1962" y="2165"/>
              <a:ext cx="249" cy="37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30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72" grpId="0" animBg="1"/>
      <p:bldP spid="23047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Letzte Vorlesung</a:t>
            </a:r>
          </a:p>
        </p:txBody>
      </p:sp>
      <p:sp>
        <p:nvSpPr>
          <p:cNvPr id="19968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03275" y="1085850"/>
            <a:ext cx="8797925" cy="5511800"/>
          </a:xfrm>
        </p:spPr>
        <p:txBody>
          <a:bodyPr/>
          <a:lstStyle/>
          <a:p>
            <a:pPr marL="0" indent="0"/>
            <a:endParaRPr lang="de-DE" smtClean="0"/>
          </a:p>
          <a:p>
            <a:pPr marL="0" indent="0">
              <a:buFontTx/>
              <a:buChar char="•"/>
            </a:pPr>
            <a:r>
              <a:rPr lang="de-DE" smtClean="0"/>
              <a:t>  Back-face-Culling</a:t>
            </a:r>
          </a:p>
          <a:p>
            <a:pPr marL="0" indent="0">
              <a:buFontTx/>
              <a:buChar char="•"/>
            </a:pPr>
            <a:r>
              <a:rPr lang="de-DE" smtClean="0"/>
              <a:t>  Min/Max Test</a:t>
            </a:r>
          </a:p>
          <a:p>
            <a:pPr marL="0" indent="0">
              <a:buFontTx/>
              <a:buChar char="•"/>
            </a:pPr>
            <a:r>
              <a:rPr lang="de-DE" smtClean="0"/>
              <a:t>  Painters-Algorithm</a:t>
            </a:r>
          </a:p>
          <a:p>
            <a:pPr marL="0" indent="0">
              <a:buFontTx/>
              <a:buChar char="•"/>
            </a:pPr>
            <a:r>
              <a:rPr lang="de-DE" smtClean="0"/>
              <a:t>  Z-Buffer</a:t>
            </a:r>
          </a:p>
          <a:p>
            <a:pPr marL="0" indent="0">
              <a:buFontTx/>
              <a:buChar char="•"/>
            </a:pPr>
            <a:r>
              <a:rPr lang="de-DE" smtClean="0"/>
              <a:t>  Scan-Line-Algorithm  (Watkins)</a:t>
            </a:r>
          </a:p>
          <a:p>
            <a:pPr marL="0" indent="0">
              <a:buFontTx/>
              <a:buChar char="•"/>
            </a:pPr>
            <a:r>
              <a:rPr lang="de-DE" smtClean="0"/>
              <a:t>  A-Buffer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3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88"/>
          <p:cNvSpPr>
            <a:spLocks noChangeArrowheads="1"/>
          </p:cNvSpPr>
          <p:nvPr/>
        </p:nvSpPr>
        <p:spPr bwMode="auto">
          <a:xfrm>
            <a:off x="3538538" y="2082800"/>
            <a:ext cx="3055937" cy="3057525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Repräsentation der Raumüberdeckung </a:t>
            </a:r>
          </a:p>
        </p:txBody>
      </p:sp>
      <p:sp>
        <p:nvSpPr>
          <p:cNvPr id="31748" name="Rectangle 78"/>
          <p:cNvSpPr>
            <a:spLocks noChangeArrowheads="1"/>
          </p:cNvSpPr>
          <p:nvPr/>
        </p:nvSpPr>
        <p:spPr bwMode="auto">
          <a:xfrm>
            <a:off x="3930650" y="2767013"/>
            <a:ext cx="381000" cy="3810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31749" name="Group 154"/>
          <p:cNvGrpSpPr>
            <a:grpSpLocks/>
          </p:cNvGrpSpPr>
          <p:nvPr/>
        </p:nvGrpSpPr>
        <p:grpSpPr bwMode="auto">
          <a:xfrm>
            <a:off x="3575050" y="1966913"/>
            <a:ext cx="2946400" cy="3111500"/>
            <a:chOff x="3520" y="1944"/>
            <a:chExt cx="1856" cy="1960"/>
          </a:xfrm>
        </p:grpSpPr>
        <p:sp>
          <p:nvSpPr>
            <p:cNvPr id="31805" name="Freeform 110"/>
            <p:cNvSpPr>
              <a:spLocks/>
            </p:cNvSpPr>
            <p:nvPr/>
          </p:nvSpPr>
          <p:spPr bwMode="auto">
            <a:xfrm>
              <a:off x="3520" y="1944"/>
              <a:ext cx="1856" cy="1960"/>
            </a:xfrm>
            <a:custGeom>
              <a:avLst/>
              <a:gdLst>
                <a:gd name="T0" fmla="*/ 1568 w 1856"/>
                <a:gd name="T1" fmla="*/ 72 h 1960"/>
                <a:gd name="T2" fmla="*/ 1232 w 1856"/>
                <a:gd name="T3" fmla="*/ 120 h 1960"/>
                <a:gd name="T4" fmla="*/ 944 w 1856"/>
                <a:gd name="T5" fmla="*/ 312 h 1960"/>
                <a:gd name="T6" fmla="*/ 704 w 1856"/>
                <a:gd name="T7" fmla="*/ 312 h 1960"/>
                <a:gd name="T8" fmla="*/ 512 w 1856"/>
                <a:gd name="T9" fmla="*/ 168 h 1960"/>
                <a:gd name="T10" fmla="*/ 80 w 1856"/>
                <a:gd name="T11" fmla="*/ 216 h 1960"/>
                <a:gd name="T12" fmla="*/ 32 w 1856"/>
                <a:gd name="T13" fmla="*/ 1464 h 1960"/>
                <a:gd name="T14" fmla="*/ 272 w 1856"/>
                <a:gd name="T15" fmla="*/ 1896 h 1960"/>
                <a:gd name="T16" fmla="*/ 1040 w 1856"/>
                <a:gd name="T17" fmla="*/ 1848 h 1960"/>
                <a:gd name="T18" fmla="*/ 1328 w 1856"/>
                <a:gd name="T19" fmla="*/ 1560 h 1960"/>
                <a:gd name="T20" fmla="*/ 1472 w 1856"/>
                <a:gd name="T21" fmla="*/ 1416 h 1960"/>
                <a:gd name="T22" fmla="*/ 1616 w 1856"/>
                <a:gd name="T23" fmla="*/ 1080 h 1960"/>
                <a:gd name="T24" fmla="*/ 1808 w 1856"/>
                <a:gd name="T25" fmla="*/ 840 h 1960"/>
                <a:gd name="T26" fmla="*/ 1856 w 1856"/>
                <a:gd name="T27" fmla="*/ 408 h 1960"/>
                <a:gd name="T28" fmla="*/ 1808 w 1856"/>
                <a:gd name="T29" fmla="*/ 168 h 1960"/>
                <a:gd name="T30" fmla="*/ 1568 w 1856"/>
                <a:gd name="T31" fmla="*/ 72 h 196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856"/>
                <a:gd name="T49" fmla="*/ 0 h 1960"/>
                <a:gd name="T50" fmla="*/ 1856 w 1856"/>
                <a:gd name="T51" fmla="*/ 1960 h 196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856" h="1960">
                  <a:moveTo>
                    <a:pt x="1568" y="72"/>
                  </a:moveTo>
                  <a:cubicBezTo>
                    <a:pt x="1472" y="64"/>
                    <a:pt x="1336" y="80"/>
                    <a:pt x="1232" y="120"/>
                  </a:cubicBezTo>
                  <a:cubicBezTo>
                    <a:pt x="1128" y="160"/>
                    <a:pt x="1032" y="280"/>
                    <a:pt x="944" y="312"/>
                  </a:cubicBezTo>
                  <a:cubicBezTo>
                    <a:pt x="856" y="344"/>
                    <a:pt x="776" y="336"/>
                    <a:pt x="704" y="312"/>
                  </a:cubicBezTo>
                  <a:cubicBezTo>
                    <a:pt x="632" y="288"/>
                    <a:pt x="616" y="184"/>
                    <a:pt x="512" y="168"/>
                  </a:cubicBezTo>
                  <a:cubicBezTo>
                    <a:pt x="408" y="152"/>
                    <a:pt x="160" y="0"/>
                    <a:pt x="80" y="216"/>
                  </a:cubicBezTo>
                  <a:cubicBezTo>
                    <a:pt x="0" y="432"/>
                    <a:pt x="0" y="1184"/>
                    <a:pt x="32" y="1464"/>
                  </a:cubicBezTo>
                  <a:cubicBezTo>
                    <a:pt x="64" y="1744"/>
                    <a:pt x="104" y="1832"/>
                    <a:pt x="272" y="1896"/>
                  </a:cubicBezTo>
                  <a:cubicBezTo>
                    <a:pt x="440" y="1960"/>
                    <a:pt x="864" y="1904"/>
                    <a:pt x="1040" y="1848"/>
                  </a:cubicBezTo>
                  <a:cubicBezTo>
                    <a:pt x="1216" y="1792"/>
                    <a:pt x="1256" y="1632"/>
                    <a:pt x="1328" y="1560"/>
                  </a:cubicBezTo>
                  <a:cubicBezTo>
                    <a:pt x="1400" y="1488"/>
                    <a:pt x="1424" y="1496"/>
                    <a:pt x="1472" y="1416"/>
                  </a:cubicBezTo>
                  <a:cubicBezTo>
                    <a:pt x="1520" y="1336"/>
                    <a:pt x="1560" y="1176"/>
                    <a:pt x="1616" y="1080"/>
                  </a:cubicBezTo>
                  <a:cubicBezTo>
                    <a:pt x="1672" y="984"/>
                    <a:pt x="1768" y="952"/>
                    <a:pt x="1808" y="840"/>
                  </a:cubicBezTo>
                  <a:cubicBezTo>
                    <a:pt x="1848" y="728"/>
                    <a:pt x="1856" y="520"/>
                    <a:pt x="1856" y="408"/>
                  </a:cubicBezTo>
                  <a:cubicBezTo>
                    <a:pt x="1856" y="296"/>
                    <a:pt x="1856" y="224"/>
                    <a:pt x="1808" y="168"/>
                  </a:cubicBezTo>
                  <a:cubicBezTo>
                    <a:pt x="1760" y="112"/>
                    <a:pt x="1664" y="80"/>
                    <a:pt x="1568" y="72"/>
                  </a:cubicBezTo>
                  <a:close/>
                </a:path>
              </a:pathLst>
            </a:custGeom>
            <a:solidFill>
              <a:srgbClr val="C0C0C0"/>
            </a:solidFill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6" name="Oval 111"/>
            <p:cNvSpPr>
              <a:spLocks noChangeArrowheads="1"/>
            </p:cNvSpPr>
            <p:nvPr/>
          </p:nvSpPr>
          <p:spPr bwMode="auto">
            <a:xfrm>
              <a:off x="3696" y="2208"/>
              <a:ext cx="336" cy="336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07" name="Freeform 112"/>
            <p:cNvSpPr>
              <a:spLocks/>
            </p:cNvSpPr>
            <p:nvPr/>
          </p:nvSpPr>
          <p:spPr bwMode="auto">
            <a:xfrm>
              <a:off x="3608" y="2856"/>
              <a:ext cx="976" cy="960"/>
            </a:xfrm>
            <a:custGeom>
              <a:avLst/>
              <a:gdLst>
                <a:gd name="T0" fmla="*/ 136 w 976"/>
                <a:gd name="T1" fmla="*/ 120 h 960"/>
                <a:gd name="T2" fmla="*/ 40 w 976"/>
                <a:gd name="T3" fmla="*/ 360 h 960"/>
                <a:gd name="T4" fmla="*/ 136 w 976"/>
                <a:gd name="T5" fmla="*/ 600 h 960"/>
                <a:gd name="T6" fmla="*/ 376 w 976"/>
                <a:gd name="T7" fmla="*/ 840 h 960"/>
                <a:gd name="T8" fmla="*/ 856 w 976"/>
                <a:gd name="T9" fmla="*/ 840 h 960"/>
                <a:gd name="T10" fmla="*/ 856 w 976"/>
                <a:gd name="T11" fmla="*/ 120 h 960"/>
                <a:gd name="T12" fmla="*/ 136 w 976"/>
                <a:gd name="T13" fmla="*/ 120 h 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76"/>
                <a:gd name="T22" fmla="*/ 0 h 960"/>
                <a:gd name="T23" fmla="*/ 976 w 976"/>
                <a:gd name="T24" fmla="*/ 960 h 9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76" h="960">
                  <a:moveTo>
                    <a:pt x="136" y="120"/>
                  </a:moveTo>
                  <a:cubicBezTo>
                    <a:pt x="0" y="160"/>
                    <a:pt x="40" y="280"/>
                    <a:pt x="40" y="360"/>
                  </a:cubicBezTo>
                  <a:cubicBezTo>
                    <a:pt x="40" y="440"/>
                    <a:pt x="80" y="520"/>
                    <a:pt x="136" y="600"/>
                  </a:cubicBezTo>
                  <a:cubicBezTo>
                    <a:pt x="192" y="680"/>
                    <a:pt x="256" y="800"/>
                    <a:pt x="376" y="840"/>
                  </a:cubicBezTo>
                  <a:cubicBezTo>
                    <a:pt x="496" y="880"/>
                    <a:pt x="776" y="960"/>
                    <a:pt x="856" y="840"/>
                  </a:cubicBezTo>
                  <a:cubicBezTo>
                    <a:pt x="936" y="720"/>
                    <a:pt x="976" y="240"/>
                    <a:pt x="856" y="120"/>
                  </a:cubicBezTo>
                  <a:cubicBezTo>
                    <a:pt x="736" y="0"/>
                    <a:pt x="272" y="80"/>
                    <a:pt x="136" y="120"/>
                  </a:cubicBezTo>
                  <a:close/>
                </a:path>
              </a:pathLst>
            </a:custGeom>
            <a:solidFill>
              <a:schemeClr val="bg2"/>
            </a:solidFill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13"/>
          <p:cNvGrpSpPr>
            <a:grpSpLocks/>
          </p:cNvGrpSpPr>
          <p:nvPr/>
        </p:nvGrpSpPr>
        <p:grpSpPr bwMode="auto">
          <a:xfrm>
            <a:off x="3549650" y="2081213"/>
            <a:ext cx="3048000" cy="3048000"/>
            <a:chOff x="288" y="768"/>
            <a:chExt cx="1920" cy="1920"/>
          </a:xfrm>
        </p:grpSpPr>
        <p:sp>
          <p:nvSpPr>
            <p:cNvPr id="31783" name="Rectangle 114"/>
            <p:cNvSpPr>
              <a:spLocks noChangeArrowheads="1"/>
            </p:cNvSpPr>
            <p:nvPr/>
          </p:nvSpPr>
          <p:spPr bwMode="auto">
            <a:xfrm>
              <a:off x="288" y="768"/>
              <a:ext cx="1920" cy="192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784" name="Line 115"/>
            <p:cNvSpPr>
              <a:spLocks noChangeShapeType="1"/>
            </p:cNvSpPr>
            <p:nvPr/>
          </p:nvSpPr>
          <p:spPr bwMode="auto">
            <a:xfrm>
              <a:off x="1248" y="768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5" name="Line 116"/>
            <p:cNvSpPr>
              <a:spLocks noChangeShapeType="1"/>
            </p:cNvSpPr>
            <p:nvPr/>
          </p:nvSpPr>
          <p:spPr bwMode="auto">
            <a:xfrm>
              <a:off x="1728" y="768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6" name="Line 117"/>
            <p:cNvSpPr>
              <a:spLocks noChangeShapeType="1"/>
            </p:cNvSpPr>
            <p:nvPr/>
          </p:nvSpPr>
          <p:spPr bwMode="auto">
            <a:xfrm>
              <a:off x="1488" y="768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7" name="Line 118"/>
            <p:cNvSpPr>
              <a:spLocks noChangeShapeType="1"/>
            </p:cNvSpPr>
            <p:nvPr/>
          </p:nvSpPr>
          <p:spPr bwMode="auto">
            <a:xfrm>
              <a:off x="528" y="768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8" name="Line 119"/>
            <p:cNvSpPr>
              <a:spLocks noChangeShapeType="1"/>
            </p:cNvSpPr>
            <p:nvPr/>
          </p:nvSpPr>
          <p:spPr bwMode="auto">
            <a:xfrm>
              <a:off x="1968" y="768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9" name="Line 120"/>
            <p:cNvSpPr>
              <a:spLocks noChangeShapeType="1"/>
            </p:cNvSpPr>
            <p:nvPr/>
          </p:nvSpPr>
          <p:spPr bwMode="auto">
            <a:xfrm>
              <a:off x="288" y="1728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0" name="Line 121"/>
            <p:cNvSpPr>
              <a:spLocks noChangeShapeType="1"/>
            </p:cNvSpPr>
            <p:nvPr/>
          </p:nvSpPr>
          <p:spPr bwMode="auto">
            <a:xfrm>
              <a:off x="288" y="1248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1" name="Line 122"/>
            <p:cNvSpPr>
              <a:spLocks noChangeShapeType="1"/>
            </p:cNvSpPr>
            <p:nvPr/>
          </p:nvSpPr>
          <p:spPr bwMode="auto">
            <a:xfrm>
              <a:off x="288" y="1488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2" name="Line 123"/>
            <p:cNvSpPr>
              <a:spLocks noChangeShapeType="1"/>
            </p:cNvSpPr>
            <p:nvPr/>
          </p:nvSpPr>
          <p:spPr bwMode="auto">
            <a:xfrm>
              <a:off x="288" y="1008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3" name="Rectangle 124"/>
            <p:cNvSpPr>
              <a:spLocks noChangeArrowheads="1"/>
            </p:cNvSpPr>
            <p:nvPr/>
          </p:nvSpPr>
          <p:spPr bwMode="auto">
            <a:xfrm>
              <a:off x="528" y="1728"/>
              <a:ext cx="720" cy="48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794" name="Rectangle 125"/>
            <p:cNvSpPr>
              <a:spLocks noChangeArrowheads="1"/>
            </p:cNvSpPr>
            <p:nvPr/>
          </p:nvSpPr>
          <p:spPr bwMode="auto">
            <a:xfrm>
              <a:off x="1008" y="768"/>
              <a:ext cx="240" cy="24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795" name="Rectangle 126"/>
            <p:cNvSpPr>
              <a:spLocks noChangeArrowheads="1"/>
            </p:cNvSpPr>
            <p:nvPr/>
          </p:nvSpPr>
          <p:spPr bwMode="auto">
            <a:xfrm>
              <a:off x="1968" y="1728"/>
              <a:ext cx="240" cy="96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796" name="Line 127"/>
            <p:cNvSpPr>
              <a:spLocks noChangeShapeType="1"/>
            </p:cNvSpPr>
            <p:nvPr/>
          </p:nvSpPr>
          <p:spPr bwMode="auto">
            <a:xfrm>
              <a:off x="288" y="2208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7" name="Line 128"/>
            <p:cNvSpPr>
              <a:spLocks noChangeShapeType="1"/>
            </p:cNvSpPr>
            <p:nvPr/>
          </p:nvSpPr>
          <p:spPr bwMode="auto">
            <a:xfrm>
              <a:off x="768" y="768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8" name="Line 129"/>
            <p:cNvSpPr>
              <a:spLocks noChangeShapeType="1"/>
            </p:cNvSpPr>
            <p:nvPr/>
          </p:nvSpPr>
          <p:spPr bwMode="auto">
            <a:xfrm>
              <a:off x="288" y="1968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9" name="Rectangle 130"/>
            <p:cNvSpPr>
              <a:spLocks noChangeArrowheads="1"/>
            </p:cNvSpPr>
            <p:nvPr/>
          </p:nvSpPr>
          <p:spPr bwMode="auto">
            <a:xfrm>
              <a:off x="528" y="1008"/>
              <a:ext cx="240" cy="24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00" name="Rectangle 131"/>
            <p:cNvSpPr>
              <a:spLocks noChangeArrowheads="1"/>
            </p:cNvSpPr>
            <p:nvPr/>
          </p:nvSpPr>
          <p:spPr bwMode="auto">
            <a:xfrm>
              <a:off x="768" y="2208"/>
              <a:ext cx="480" cy="24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01" name="Rectangle 132"/>
            <p:cNvSpPr>
              <a:spLocks noChangeArrowheads="1"/>
            </p:cNvSpPr>
            <p:nvPr/>
          </p:nvSpPr>
          <p:spPr bwMode="auto">
            <a:xfrm>
              <a:off x="1728" y="2208"/>
              <a:ext cx="240" cy="48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02" name="Line 133"/>
            <p:cNvSpPr>
              <a:spLocks noChangeShapeType="1"/>
            </p:cNvSpPr>
            <p:nvPr/>
          </p:nvSpPr>
          <p:spPr bwMode="auto">
            <a:xfrm>
              <a:off x="1008" y="768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3" name="Rectangle 134"/>
            <p:cNvSpPr>
              <a:spLocks noChangeArrowheads="1"/>
            </p:cNvSpPr>
            <p:nvPr/>
          </p:nvSpPr>
          <p:spPr bwMode="auto">
            <a:xfrm>
              <a:off x="1488" y="2448"/>
              <a:ext cx="240" cy="24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04" name="Line 135"/>
            <p:cNvSpPr>
              <a:spLocks noChangeShapeType="1"/>
            </p:cNvSpPr>
            <p:nvPr/>
          </p:nvSpPr>
          <p:spPr bwMode="auto">
            <a:xfrm>
              <a:off x="288" y="2448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36"/>
          <p:cNvGrpSpPr>
            <a:grpSpLocks/>
          </p:cNvGrpSpPr>
          <p:nvPr/>
        </p:nvGrpSpPr>
        <p:grpSpPr bwMode="auto">
          <a:xfrm>
            <a:off x="3549650" y="2081213"/>
            <a:ext cx="3048000" cy="3048000"/>
            <a:chOff x="3456" y="1104"/>
            <a:chExt cx="1920" cy="1920"/>
          </a:xfrm>
        </p:grpSpPr>
        <p:sp>
          <p:nvSpPr>
            <p:cNvPr id="31766" name="Line 137"/>
            <p:cNvSpPr>
              <a:spLocks noChangeShapeType="1"/>
            </p:cNvSpPr>
            <p:nvPr/>
          </p:nvSpPr>
          <p:spPr bwMode="auto">
            <a:xfrm>
              <a:off x="4416" y="1104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7" name="Rectangle 138"/>
            <p:cNvSpPr>
              <a:spLocks noChangeArrowheads="1"/>
            </p:cNvSpPr>
            <p:nvPr/>
          </p:nvSpPr>
          <p:spPr bwMode="auto">
            <a:xfrm>
              <a:off x="3456" y="1104"/>
              <a:ext cx="1920" cy="19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grpSp>
          <p:nvGrpSpPr>
            <p:cNvPr id="31768" name="Group 139"/>
            <p:cNvGrpSpPr>
              <a:grpSpLocks/>
            </p:cNvGrpSpPr>
            <p:nvPr/>
          </p:nvGrpSpPr>
          <p:grpSpPr bwMode="auto">
            <a:xfrm>
              <a:off x="3696" y="1104"/>
              <a:ext cx="1440" cy="1920"/>
              <a:chOff x="1488" y="864"/>
              <a:chExt cx="1440" cy="2423"/>
            </a:xfrm>
          </p:grpSpPr>
          <p:sp>
            <p:nvSpPr>
              <p:cNvPr id="31777" name="Line 140"/>
              <p:cNvSpPr>
                <a:spLocks noChangeShapeType="1"/>
              </p:cNvSpPr>
              <p:nvPr/>
            </p:nvSpPr>
            <p:spPr bwMode="auto">
              <a:xfrm>
                <a:off x="2688" y="864"/>
                <a:ext cx="0" cy="242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8" name="Line 141"/>
              <p:cNvSpPr>
                <a:spLocks noChangeShapeType="1"/>
              </p:cNvSpPr>
              <p:nvPr/>
            </p:nvSpPr>
            <p:spPr bwMode="auto">
              <a:xfrm>
                <a:off x="1728" y="864"/>
                <a:ext cx="0" cy="242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9" name="Line 142"/>
              <p:cNvSpPr>
                <a:spLocks noChangeShapeType="1"/>
              </p:cNvSpPr>
              <p:nvPr/>
            </p:nvSpPr>
            <p:spPr bwMode="auto">
              <a:xfrm>
                <a:off x="2448" y="864"/>
                <a:ext cx="0" cy="242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80" name="Line 143"/>
              <p:cNvSpPr>
                <a:spLocks noChangeShapeType="1"/>
              </p:cNvSpPr>
              <p:nvPr/>
            </p:nvSpPr>
            <p:spPr bwMode="auto">
              <a:xfrm>
                <a:off x="1488" y="864"/>
                <a:ext cx="0" cy="242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81" name="Line 144"/>
              <p:cNvSpPr>
                <a:spLocks noChangeShapeType="1"/>
              </p:cNvSpPr>
              <p:nvPr/>
            </p:nvSpPr>
            <p:spPr bwMode="auto">
              <a:xfrm>
                <a:off x="2928" y="864"/>
                <a:ext cx="0" cy="242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82" name="Line 145"/>
              <p:cNvSpPr>
                <a:spLocks noChangeShapeType="1"/>
              </p:cNvSpPr>
              <p:nvPr/>
            </p:nvSpPr>
            <p:spPr bwMode="auto">
              <a:xfrm>
                <a:off x="1968" y="864"/>
                <a:ext cx="0" cy="242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769" name="Group 146"/>
            <p:cNvGrpSpPr>
              <a:grpSpLocks/>
            </p:cNvGrpSpPr>
            <p:nvPr/>
          </p:nvGrpSpPr>
          <p:grpSpPr bwMode="auto">
            <a:xfrm>
              <a:off x="3456" y="1344"/>
              <a:ext cx="1920" cy="1440"/>
              <a:chOff x="1248" y="1104"/>
              <a:chExt cx="2423" cy="1440"/>
            </a:xfrm>
          </p:grpSpPr>
          <p:sp>
            <p:nvSpPr>
              <p:cNvPr id="31770" name="Line 147"/>
              <p:cNvSpPr>
                <a:spLocks noChangeShapeType="1"/>
              </p:cNvSpPr>
              <p:nvPr/>
            </p:nvSpPr>
            <p:spPr bwMode="auto">
              <a:xfrm>
                <a:off x="1248" y="1824"/>
                <a:ext cx="242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1" name="Line 148"/>
              <p:cNvSpPr>
                <a:spLocks noChangeShapeType="1"/>
              </p:cNvSpPr>
              <p:nvPr/>
            </p:nvSpPr>
            <p:spPr bwMode="auto">
              <a:xfrm>
                <a:off x="1248" y="1344"/>
                <a:ext cx="242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2" name="Line 149"/>
              <p:cNvSpPr>
                <a:spLocks noChangeShapeType="1"/>
              </p:cNvSpPr>
              <p:nvPr/>
            </p:nvSpPr>
            <p:spPr bwMode="auto">
              <a:xfrm>
                <a:off x="1248" y="2304"/>
                <a:ext cx="242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3" name="Line 150"/>
              <p:cNvSpPr>
                <a:spLocks noChangeShapeType="1"/>
              </p:cNvSpPr>
              <p:nvPr/>
            </p:nvSpPr>
            <p:spPr bwMode="auto">
              <a:xfrm>
                <a:off x="1248" y="1584"/>
                <a:ext cx="242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4" name="Line 151"/>
              <p:cNvSpPr>
                <a:spLocks noChangeShapeType="1"/>
              </p:cNvSpPr>
              <p:nvPr/>
            </p:nvSpPr>
            <p:spPr bwMode="auto">
              <a:xfrm>
                <a:off x="1248" y="2544"/>
                <a:ext cx="242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5" name="Line 152"/>
              <p:cNvSpPr>
                <a:spLocks noChangeShapeType="1"/>
              </p:cNvSpPr>
              <p:nvPr/>
            </p:nvSpPr>
            <p:spPr bwMode="auto">
              <a:xfrm>
                <a:off x="1248" y="1104"/>
                <a:ext cx="242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6" name="Line 153"/>
              <p:cNvSpPr>
                <a:spLocks noChangeShapeType="1"/>
              </p:cNvSpPr>
              <p:nvPr/>
            </p:nvSpPr>
            <p:spPr bwMode="auto">
              <a:xfrm>
                <a:off x="1248" y="2064"/>
                <a:ext cx="242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1752" name="Group 273"/>
          <p:cNvGrpSpPr>
            <a:grpSpLocks/>
          </p:cNvGrpSpPr>
          <p:nvPr/>
        </p:nvGrpSpPr>
        <p:grpSpPr bwMode="auto">
          <a:xfrm>
            <a:off x="3584575" y="1970088"/>
            <a:ext cx="2946400" cy="3111500"/>
            <a:chOff x="3520" y="1944"/>
            <a:chExt cx="1856" cy="1960"/>
          </a:xfrm>
        </p:grpSpPr>
        <p:sp>
          <p:nvSpPr>
            <p:cNvPr id="31763" name="Freeform 274"/>
            <p:cNvSpPr>
              <a:spLocks/>
            </p:cNvSpPr>
            <p:nvPr/>
          </p:nvSpPr>
          <p:spPr bwMode="auto">
            <a:xfrm>
              <a:off x="3520" y="1944"/>
              <a:ext cx="1856" cy="1960"/>
            </a:xfrm>
            <a:custGeom>
              <a:avLst/>
              <a:gdLst>
                <a:gd name="T0" fmla="*/ 1568 w 1856"/>
                <a:gd name="T1" fmla="*/ 72 h 1960"/>
                <a:gd name="T2" fmla="*/ 1232 w 1856"/>
                <a:gd name="T3" fmla="*/ 120 h 1960"/>
                <a:gd name="T4" fmla="*/ 944 w 1856"/>
                <a:gd name="T5" fmla="*/ 312 h 1960"/>
                <a:gd name="T6" fmla="*/ 704 w 1856"/>
                <a:gd name="T7" fmla="*/ 312 h 1960"/>
                <a:gd name="T8" fmla="*/ 512 w 1856"/>
                <a:gd name="T9" fmla="*/ 168 h 1960"/>
                <a:gd name="T10" fmla="*/ 80 w 1856"/>
                <a:gd name="T11" fmla="*/ 216 h 1960"/>
                <a:gd name="T12" fmla="*/ 32 w 1856"/>
                <a:gd name="T13" fmla="*/ 1464 h 1960"/>
                <a:gd name="T14" fmla="*/ 272 w 1856"/>
                <a:gd name="T15" fmla="*/ 1896 h 1960"/>
                <a:gd name="T16" fmla="*/ 1040 w 1856"/>
                <a:gd name="T17" fmla="*/ 1848 h 1960"/>
                <a:gd name="T18" fmla="*/ 1328 w 1856"/>
                <a:gd name="T19" fmla="*/ 1560 h 1960"/>
                <a:gd name="T20" fmla="*/ 1472 w 1856"/>
                <a:gd name="T21" fmla="*/ 1416 h 1960"/>
                <a:gd name="T22" fmla="*/ 1616 w 1856"/>
                <a:gd name="T23" fmla="*/ 1080 h 1960"/>
                <a:gd name="T24" fmla="*/ 1808 w 1856"/>
                <a:gd name="T25" fmla="*/ 840 h 1960"/>
                <a:gd name="T26" fmla="*/ 1856 w 1856"/>
                <a:gd name="T27" fmla="*/ 408 h 1960"/>
                <a:gd name="T28" fmla="*/ 1808 w 1856"/>
                <a:gd name="T29" fmla="*/ 168 h 1960"/>
                <a:gd name="T30" fmla="*/ 1568 w 1856"/>
                <a:gd name="T31" fmla="*/ 72 h 196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856"/>
                <a:gd name="T49" fmla="*/ 0 h 1960"/>
                <a:gd name="T50" fmla="*/ 1856 w 1856"/>
                <a:gd name="T51" fmla="*/ 1960 h 196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856" h="1960">
                  <a:moveTo>
                    <a:pt x="1568" y="72"/>
                  </a:moveTo>
                  <a:cubicBezTo>
                    <a:pt x="1472" y="64"/>
                    <a:pt x="1336" y="80"/>
                    <a:pt x="1232" y="120"/>
                  </a:cubicBezTo>
                  <a:cubicBezTo>
                    <a:pt x="1128" y="160"/>
                    <a:pt x="1032" y="280"/>
                    <a:pt x="944" y="312"/>
                  </a:cubicBezTo>
                  <a:cubicBezTo>
                    <a:pt x="856" y="344"/>
                    <a:pt x="776" y="336"/>
                    <a:pt x="704" y="312"/>
                  </a:cubicBezTo>
                  <a:cubicBezTo>
                    <a:pt x="632" y="288"/>
                    <a:pt x="616" y="184"/>
                    <a:pt x="512" y="168"/>
                  </a:cubicBezTo>
                  <a:cubicBezTo>
                    <a:pt x="408" y="152"/>
                    <a:pt x="160" y="0"/>
                    <a:pt x="80" y="216"/>
                  </a:cubicBezTo>
                  <a:cubicBezTo>
                    <a:pt x="0" y="432"/>
                    <a:pt x="0" y="1184"/>
                    <a:pt x="32" y="1464"/>
                  </a:cubicBezTo>
                  <a:cubicBezTo>
                    <a:pt x="64" y="1744"/>
                    <a:pt x="104" y="1832"/>
                    <a:pt x="272" y="1896"/>
                  </a:cubicBezTo>
                  <a:cubicBezTo>
                    <a:pt x="440" y="1960"/>
                    <a:pt x="864" y="1904"/>
                    <a:pt x="1040" y="1848"/>
                  </a:cubicBezTo>
                  <a:cubicBezTo>
                    <a:pt x="1216" y="1792"/>
                    <a:pt x="1256" y="1632"/>
                    <a:pt x="1328" y="1560"/>
                  </a:cubicBezTo>
                  <a:cubicBezTo>
                    <a:pt x="1400" y="1488"/>
                    <a:pt x="1424" y="1496"/>
                    <a:pt x="1472" y="1416"/>
                  </a:cubicBezTo>
                  <a:cubicBezTo>
                    <a:pt x="1520" y="1336"/>
                    <a:pt x="1560" y="1176"/>
                    <a:pt x="1616" y="1080"/>
                  </a:cubicBezTo>
                  <a:cubicBezTo>
                    <a:pt x="1672" y="984"/>
                    <a:pt x="1768" y="952"/>
                    <a:pt x="1808" y="840"/>
                  </a:cubicBezTo>
                  <a:cubicBezTo>
                    <a:pt x="1848" y="728"/>
                    <a:pt x="1856" y="520"/>
                    <a:pt x="1856" y="408"/>
                  </a:cubicBezTo>
                  <a:cubicBezTo>
                    <a:pt x="1856" y="296"/>
                    <a:pt x="1856" y="224"/>
                    <a:pt x="1808" y="168"/>
                  </a:cubicBezTo>
                  <a:cubicBezTo>
                    <a:pt x="1760" y="112"/>
                    <a:pt x="1664" y="80"/>
                    <a:pt x="1568" y="72"/>
                  </a:cubicBez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4" name="Oval 275"/>
            <p:cNvSpPr>
              <a:spLocks noChangeArrowheads="1"/>
            </p:cNvSpPr>
            <p:nvPr/>
          </p:nvSpPr>
          <p:spPr bwMode="auto">
            <a:xfrm>
              <a:off x="3696" y="2208"/>
              <a:ext cx="336" cy="33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765" name="Freeform 276"/>
            <p:cNvSpPr>
              <a:spLocks/>
            </p:cNvSpPr>
            <p:nvPr/>
          </p:nvSpPr>
          <p:spPr bwMode="auto">
            <a:xfrm>
              <a:off x="3608" y="2856"/>
              <a:ext cx="976" cy="960"/>
            </a:xfrm>
            <a:custGeom>
              <a:avLst/>
              <a:gdLst>
                <a:gd name="T0" fmla="*/ 136 w 976"/>
                <a:gd name="T1" fmla="*/ 120 h 960"/>
                <a:gd name="T2" fmla="*/ 40 w 976"/>
                <a:gd name="T3" fmla="*/ 360 h 960"/>
                <a:gd name="T4" fmla="*/ 136 w 976"/>
                <a:gd name="T5" fmla="*/ 600 h 960"/>
                <a:gd name="T6" fmla="*/ 376 w 976"/>
                <a:gd name="T7" fmla="*/ 840 h 960"/>
                <a:gd name="T8" fmla="*/ 856 w 976"/>
                <a:gd name="T9" fmla="*/ 840 h 960"/>
                <a:gd name="T10" fmla="*/ 856 w 976"/>
                <a:gd name="T11" fmla="*/ 120 h 960"/>
                <a:gd name="T12" fmla="*/ 136 w 976"/>
                <a:gd name="T13" fmla="*/ 120 h 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76"/>
                <a:gd name="T22" fmla="*/ 0 h 960"/>
                <a:gd name="T23" fmla="*/ 976 w 976"/>
                <a:gd name="T24" fmla="*/ 960 h 9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76" h="960">
                  <a:moveTo>
                    <a:pt x="136" y="120"/>
                  </a:moveTo>
                  <a:cubicBezTo>
                    <a:pt x="0" y="160"/>
                    <a:pt x="40" y="280"/>
                    <a:pt x="40" y="360"/>
                  </a:cubicBezTo>
                  <a:cubicBezTo>
                    <a:pt x="40" y="440"/>
                    <a:pt x="80" y="520"/>
                    <a:pt x="136" y="600"/>
                  </a:cubicBezTo>
                  <a:cubicBezTo>
                    <a:pt x="192" y="680"/>
                    <a:pt x="256" y="800"/>
                    <a:pt x="376" y="840"/>
                  </a:cubicBezTo>
                  <a:cubicBezTo>
                    <a:pt x="496" y="880"/>
                    <a:pt x="776" y="960"/>
                    <a:pt x="856" y="840"/>
                  </a:cubicBezTo>
                  <a:cubicBezTo>
                    <a:pt x="936" y="720"/>
                    <a:pt x="976" y="240"/>
                    <a:pt x="856" y="120"/>
                  </a:cubicBezTo>
                  <a:cubicBezTo>
                    <a:pt x="736" y="0"/>
                    <a:pt x="272" y="80"/>
                    <a:pt x="136" y="120"/>
                  </a:cubicBez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283"/>
          <p:cNvGrpSpPr>
            <a:grpSpLocks/>
          </p:cNvGrpSpPr>
          <p:nvPr/>
        </p:nvGrpSpPr>
        <p:grpSpPr bwMode="auto">
          <a:xfrm>
            <a:off x="3589338" y="2071688"/>
            <a:ext cx="2208212" cy="387350"/>
            <a:chOff x="571" y="858"/>
            <a:chExt cx="1391" cy="244"/>
          </a:xfrm>
        </p:grpSpPr>
        <p:sp>
          <p:nvSpPr>
            <p:cNvPr id="31757" name="Text Box 277"/>
            <p:cNvSpPr txBox="1">
              <a:spLocks noChangeArrowheads="1"/>
            </p:cNvSpPr>
            <p:nvPr/>
          </p:nvSpPr>
          <p:spPr bwMode="auto">
            <a:xfrm>
              <a:off x="571" y="871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</a:rPr>
                <a:t>1</a:t>
              </a:r>
            </a:p>
          </p:txBody>
        </p:sp>
        <p:sp>
          <p:nvSpPr>
            <p:cNvPr id="31758" name="Text Box 278"/>
            <p:cNvSpPr txBox="1">
              <a:spLocks noChangeArrowheads="1"/>
            </p:cNvSpPr>
            <p:nvPr/>
          </p:nvSpPr>
          <p:spPr bwMode="auto">
            <a:xfrm>
              <a:off x="795" y="871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</a:rPr>
                <a:t>2</a:t>
              </a:r>
            </a:p>
          </p:txBody>
        </p:sp>
        <p:sp>
          <p:nvSpPr>
            <p:cNvPr id="31759" name="Text Box 279"/>
            <p:cNvSpPr txBox="1">
              <a:spLocks noChangeArrowheads="1"/>
            </p:cNvSpPr>
            <p:nvPr/>
          </p:nvSpPr>
          <p:spPr bwMode="auto">
            <a:xfrm>
              <a:off x="1051" y="865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31760" name="Text Box 280"/>
            <p:cNvSpPr txBox="1">
              <a:spLocks noChangeArrowheads="1"/>
            </p:cNvSpPr>
            <p:nvPr/>
          </p:nvSpPr>
          <p:spPr bwMode="auto">
            <a:xfrm>
              <a:off x="1287" y="86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/>
                <a:t>4</a:t>
              </a:r>
            </a:p>
          </p:txBody>
        </p:sp>
        <p:sp>
          <p:nvSpPr>
            <p:cNvPr id="31761" name="Text Box 281"/>
            <p:cNvSpPr txBox="1">
              <a:spLocks noChangeArrowheads="1"/>
            </p:cNvSpPr>
            <p:nvPr/>
          </p:nvSpPr>
          <p:spPr bwMode="auto">
            <a:xfrm>
              <a:off x="1518" y="86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</a:rPr>
                <a:t>5</a:t>
              </a:r>
            </a:p>
          </p:txBody>
        </p:sp>
        <p:sp>
          <p:nvSpPr>
            <p:cNvPr id="31762" name="Text Box 282"/>
            <p:cNvSpPr txBox="1">
              <a:spLocks noChangeArrowheads="1"/>
            </p:cNvSpPr>
            <p:nvPr/>
          </p:nvSpPr>
          <p:spPr bwMode="auto">
            <a:xfrm>
              <a:off x="1774" y="858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</a:rPr>
                <a:t>6</a:t>
              </a:r>
            </a:p>
          </p:txBody>
        </p:sp>
      </p:grpSp>
      <p:sp>
        <p:nvSpPr>
          <p:cNvPr id="192797" name="Rectangle 285"/>
          <p:cNvSpPr>
            <a:spLocks noGrp="1" noChangeArrowheads="1"/>
          </p:cNvSpPr>
          <p:nvPr>
            <p:ph type="body" idx="1"/>
          </p:nvPr>
        </p:nvSpPr>
        <p:spPr>
          <a:xfrm>
            <a:off x="346075" y="1101725"/>
            <a:ext cx="9790113" cy="5511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indent="0"/>
            <a:r>
              <a:rPr lang="de-DE" smtClean="0"/>
              <a:t>Zerlegung des Raumes in seine Rasterfelder.</a:t>
            </a:r>
          </a:p>
        </p:txBody>
      </p:sp>
      <p:sp>
        <p:nvSpPr>
          <p:cNvPr id="192798" name="Rectangle 286"/>
          <p:cNvSpPr>
            <a:spLocks noChangeArrowheads="1"/>
          </p:cNvSpPr>
          <p:nvPr/>
        </p:nvSpPr>
        <p:spPr bwMode="auto">
          <a:xfrm>
            <a:off x="506413" y="5070475"/>
            <a:ext cx="979011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Nicht effizient,</a:t>
            </a:r>
          </a:p>
          <a:p>
            <a:pPr algn="l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da meist große Raumbereiche leer sind! </a:t>
            </a:r>
          </a:p>
        </p:txBody>
      </p:sp>
      <p:sp>
        <p:nvSpPr>
          <p:cNvPr id="192799" name="Rectangle 287"/>
          <p:cNvSpPr>
            <a:spLocks noChangeArrowheads="1"/>
          </p:cNvSpPr>
          <p:nvPr/>
        </p:nvSpPr>
        <p:spPr bwMode="auto">
          <a:xfrm>
            <a:off x="525463" y="6207125"/>
            <a:ext cx="9790112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Wenig Information über die Struktur des Objekts!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797" grpId="0" build="p" autoUpdateAnimBg="0" advAuto="0"/>
      <p:bldP spid="192798" grpId="0" autoUpdateAnimBg="0"/>
      <p:bldP spid="192799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Raumzerlegungen (Octrees)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0613" y="3171825"/>
            <a:ext cx="5194300" cy="1397000"/>
          </a:xfrm>
        </p:spPr>
        <p:txBody>
          <a:bodyPr/>
          <a:lstStyle/>
          <a:p>
            <a:pPr marL="0" indent="0"/>
            <a:r>
              <a:rPr lang="de-DE" smtClean="0"/>
              <a:t>2D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496888" y="1293813"/>
            <a:ext cx="97901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Hierarchische Zerlegung des Raumes durch binäre 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Unterteilungen.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1262063" y="3070225"/>
            <a:ext cx="3016250" cy="3016250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262063" y="3070225"/>
            <a:ext cx="3016250" cy="3016250"/>
            <a:chOff x="2938" y="2208"/>
            <a:chExt cx="1900" cy="1900"/>
          </a:xfrm>
        </p:grpSpPr>
        <p:sp>
          <p:nvSpPr>
            <p:cNvPr id="32802" name="Line 6"/>
            <p:cNvSpPr>
              <a:spLocks noChangeShapeType="1"/>
            </p:cNvSpPr>
            <p:nvPr/>
          </p:nvSpPr>
          <p:spPr bwMode="auto">
            <a:xfrm>
              <a:off x="3888" y="2208"/>
              <a:ext cx="0" cy="190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3" name="Line 8"/>
            <p:cNvSpPr>
              <a:spLocks noChangeShapeType="1"/>
            </p:cNvSpPr>
            <p:nvPr/>
          </p:nvSpPr>
          <p:spPr bwMode="auto">
            <a:xfrm>
              <a:off x="2938" y="3152"/>
              <a:ext cx="190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255713" y="3063875"/>
            <a:ext cx="3022600" cy="3022600"/>
            <a:chOff x="2934" y="2204"/>
            <a:chExt cx="1904" cy="1904"/>
          </a:xfrm>
        </p:grpSpPr>
        <p:sp>
          <p:nvSpPr>
            <p:cNvPr id="32798" name="Line 10"/>
            <p:cNvSpPr>
              <a:spLocks noChangeShapeType="1"/>
            </p:cNvSpPr>
            <p:nvPr/>
          </p:nvSpPr>
          <p:spPr bwMode="auto">
            <a:xfrm>
              <a:off x="2938" y="2679"/>
              <a:ext cx="190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9" name="Line 11"/>
            <p:cNvSpPr>
              <a:spLocks noChangeShapeType="1"/>
            </p:cNvSpPr>
            <p:nvPr/>
          </p:nvSpPr>
          <p:spPr bwMode="auto">
            <a:xfrm>
              <a:off x="2934" y="3625"/>
              <a:ext cx="190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0" name="Line 12"/>
            <p:cNvSpPr>
              <a:spLocks noChangeShapeType="1"/>
            </p:cNvSpPr>
            <p:nvPr/>
          </p:nvSpPr>
          <p:spPr bwMode="auto">
            <a:xfrm>
              <a:off x="4349" y="2208"/>
              <a:ext cx="0" cy="190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1" name="Line 13"/>
            <p:cNvSpPr>
              <a:spLocks noChangeShapeType="1"/>
            </p:cNvSpPr>
            <p:nvPr/>
          </p:nvSpPr>
          <p:spPr bwMode="auto">
            <a:xfrm>
              <a:off x="3405" y="2204"/>
              <a:ext cx="0" cy="190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0479" name="Rectangle 15"/>
          <p:cNvSpPr>
            <a:spLocks noChangeArrowheads="1"/>
          </p:cNvSpPr>
          <p:nvPr/>
        </p:nvSpPr>
        <p:spPr bwMode="auto">
          <a:xfrm>
            <a:off x="4902200" y="3155950"/>
            <a:ext cx="51943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      Quadtrees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3D Octrees</a:t>
            </a:r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7319963" y="4241800"/>
            <a:ext cx="2590800" cy="2286000"/>
            <a:chOff x="4176" y="2832"/>
            <a:chExt cx="1632" cy="1440"/>
          </a:xfrm>
        </p:grpSpPr>
        <p:sp>
          <p:nvSpPr>
            <p:cNvPr id="32792" name="Rectangle 17"/>
            <p:cNvSpPr>
              <a:spLocks noChangeArrowheads="1"/>
            </p:cNvSpPr>
            <p:nvPr/>
          </p:nvSpPr>
          <p:spPr bwMode="auto">
            <a:xfrm>
              <a:off x="4176" y="3120"/>
              <a:ext cx="1152" cy="1152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2793" name="Line 18"/>
            <p:cNvSpPr>
              <a:spLocks noChangeShapeType="1"/>
            </p:cNvSpPr>
            <p:nvPr/>
          </p:nvSpPr>
          <p:spPr bwMode="auto">
            <a:xfrm>
              <a:off x="4656" y="2832"/>
              <a:ext cx="115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4" name="Line 19"/>
            <p:cNvSpPr>
              <a:spLocks noChangeShapeType="1"/>
            </p:cNvSpPr>
            <p:nvPr/>
          </p:nvSpPr>
          <p:spPr bwMode="auto">
            <a:xfrm>
              <a:off x="5808" y="2832"/>
              <a:ext cx="0" cy="115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5" name="Line 20"/>
            <p:cNvSpPr>
              <a:spLocks noChangeShapeType="1"/>
            </p:cNvSpPr>
            <p:nvPr/>
          </p:nvSpPr>
          <p:spPr bwMode="auto">
            <a:xfrm flipH="1">
              <a:off x="4176" y="2832"/>
              <a:ext cx="480" cy="2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6" name="Line 21"/>
            <p:cNvSpPr>
              <a:spLocks noChangeShapeType="1"/>
            </p:cNvSpPr>
            <p:nvPr/>
          </p:nvSpPr>
          <p:spPr bwMode="auto">
            <a:xfrm flipH="1">
              <a:off x="5328" y="2832"/>
              <a:ext cx="480" cy="2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7" name="Line 22"/>
            <p:cNvSpPr>
              <a:spLocks noChangeShapeType="1"/>
            </p:cNvSpPr>
            <p:nvPr/>
          </p:nvSpPr>
          <p:spPr bwMode="auto">
            <a:xfrm flipH="1">
              <a:off x="5328" y="3984"/>
              <a:ext cx="480" cy="2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0492" name="Line 28"/>
          <p:cNvSpPr>
            <a:spLocks noChangeShapeType="1"/>
          </p:cNvSpPr>
          <p:nvPr/>
        </p:nvSpPr>
        <p:spPr bwMode="auto">
          <a:xfrm>
            <a:off x="9529763" y="4470400"/>
            <a:ext cx="0" cy="1828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7319963" y="4241800"/>
            <a:ext cx="2590800" cy="2286000"/>
            <a:chOff x="4176" y="2832"/>
            <a:chExt cx="1632" cy="1440"/>
          </a:xfrm>
        </p:grpSpPr>
        <p:sp>
          <p:nvSpPr>
            <p:cNvPr id="32787" name="Line 24"/>
            <p:cNvSpPr>
              <a:spLocks noChangeShapeType="1"/>
            </p:cNvSpPr>
            <p:nvPr/>
          </p:nvSpPr>
          <p:spPr bwMode="auto">
            <a:xfrm flipH="1">
              <a:off x="4752" y="2832"/>
              <a:ext cx="480" cy="2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8" name="Line 25"/>
            <p:cNvSpPr>
              <a:spLocks noChangeShapeType="1"/>
            </p:cNvSpPr>
            <p:nvPr/>
          </p:nvSpPr>
          <p:spPr bwMode="auto">
            <a:xfrm flipH="1">
              <a:off x="5328" y="3408"/>
              <a:ext cx="480" cy="2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9" name="Line 26"/>
            <p:cNvSpPr>
              <a:spLocks noChangeShapeType="1"/>
            </p:cNvSpPr>
            <p:nvPr/>
          </p:nvSpPr>
          <p:spPr bwMode="auto">
            <a:xfrm>
              <a:off x="4752" y="3120"/>
              <a:ext cx="0" cy="115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0" name="Line 27"/>
            <p:cNvSpPr>
              <a:spLocks noChangeShapeType="1"/>
            </p:cNvSpPr>
            <p:nvPr/>
          </p:nvSpPr>
          <p:spPr bwMode="auto">
            <a:xfrm>
              <a:off x="4176" y="3696"/>
              <a:ext cx="115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1" name="Line 29"/>
            <p:cNvSpPr>
              <a:spLocks noChangeShapeType="1"/>
            </p:cNvSpPr>
            <p:nvPr/>
          </p:nvSpPr>
          <p:spPr bwMode="auto">
            <a:xfrm flipH="1">
              <a:off x="4416" y="2976"/>
              <a:ext cx="115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8239125" y="4470400"/>
            <a:ext cx="1295400" cy="1143000"/>
            <a:chOff x="4755" y="2976"/>
            <a:chExt cx="816" cy="720"/>
          </a:xfrm>
        </p:grpSpPr>
        <p:sp>
          <p:nvSpPr>
            <p:cNvPr id="32781" name="Line 32"/>
            <p:cNvSpPr>
              <a:spLocks noChangeShapeType="1"/>
            </p:cNvSpPr>
            <p:nvPr/>
          </p:nvSpPr>
          <p:spPr bwMode="auto">
            <a:xfrm flipH="1">
              <a:off x="5040" y="3120"/>
              <a:ext cx="0" cy="57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2" name="Line 34"/>
            <p:cNvSpPr>
              <a:spLocks noChangeShapeType="1"/>
            </p:cNvSpPr>
            <p:nvPr/>
          </p:nvSpPr>
          <p:spPr bwMode="auto">
            <a:xfrm>
              <a:off x="5454" y="3054"/>
              <a:ext cx="0" cy="57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3" name="Line 35"/>
            <p:cNvSpPr>
              <a:spLocks noChangeShapeType="1"/>
            </p:cNvSpPr>
            <p:nvPr/>
          </p:nvSpPr>
          <p:spPr bwMode="auto">
            <a:xfrm flipV="1">
              <a:off x="5040" y="2976"/>
              <a:ext cx="231" cy="14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4" name="Line 36"/>
            <p:cNvSpPr>
              <a:spLocks noChangeShapeType="1"/>
            </p:cNvSpPr>
            <p:nvPr/>
          </p:nvSpPr>
          <p:spPr bwMode="auto">
            <a:xfrm>
              <a:off x="4890" y="3042"/>
              <a:ext cx="567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5" name="Line 37"/>
            <p:cNvSpPr>
              <a:spLocks noChangeShapeType="1"/>
            </p:cNvSpPr>
            <p:nvPr/>
          </p:nvSpPr>
          <p:spPr bwMode="auto">
            <a:xfrm>
              <a:off x="4755" y="3402"/>
              <a:ext cx="573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6" name="Line 38"/>
            <p:cNvSpPr>
              <a:spLocks noChangeShapeType="1"/>
            </p:cNvSpPr>
            <p:nvPr/>
          </p:nvSpPr>
          <p:spPr bwMode="auto">
            <a:xfrm flipV="1">
              <a:off x="5328" y="3277"/>
              <a:ext cx="243" cy="12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79" grpId="0" autoUpdateAnimBg="0"/>
      <p:bldP spid="19049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48"/>
          <p:cNvSpPr>
            <a:spLocks noChangeArrowheads="1"/>
          </p:cNvSpPr>
          <p:nvPr/>
        </p:nvSpPr>
        <p:spPr bwMode="auto">
          <a:xfrm>
            <a:off x="742950" y="2681288"/>
            <a:ext cx="3035300" cy="3036887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795" name="Rectangle 149"/>
          <p:cNvSpPr>
            <a:spLocks noChangeArrowheads="1"/>
          </p:cNvSpPr>
          <p:nvPr/>
        </p:nvSpPr>
        <p:spPr bwMode="auto">
          <a:xfrm>
            <a:off x="5173663" y="2690813"/>
            <a:ext cx="3035300" cy="3036887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Quadtrees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2750" y="836613"/>
            <a:ext cx="9301163" cy="12684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indent="0"/>
            <a:r>
              <a:rPr lang="de-DE" smtClean="0"/>
              <a:t>Es werden nur die Quadranten weiter unterteilt, deren innere Struktur nicht homogen ist.</a:t>
            </a:r>
          </a:p>
        </p:txBody>
      </p:sp>
      <p:grpSp>
        <p:nvGrpSpPr>
          <p:cNvPr id="33798" name="Group 68"/>
          <p:cNvGrpSpPr>
            <a:grpSpLocks/>
          </p:cNvGrpSpPr>
          <p:nvPr/>
        </p:nvGrpSpPr>
        <p:grpSpPr bwMode="auto">
          <a:xfrm>
            <a:off x="5197475" y="2571750"/>
            <a:ext cx="2946400" cy="3111500"/>
            <a:chOff x="3520" y="1944"/>
            <a:chExt cx="1856" cy="1960"/>
          </a:xfrm>
        </p:grpSpPr>
        <p:sp>
          <p:nvSpPr>
            <p:cNvPr id="33897" name="Freeform 69"/>
            <p:cNvSpPr>
              <a:spLocks/>
            </p:cNvSpPr>
            <p:nvPr/>
          </p:nvSpPr>
          <p:spPr bwMode="auto">
            <a:xfrm>
              <a:off x="3520" y="1944"/>
              <a:ext cx="1856" cy="1960"/>
            </a:xfrm>
            <a:custGeom>
              <a:avLst/>
              <a:gdLst>
                <a:gd name="T0" fmla="*/ 1568 w 1856"/>
                <a:gd name="T1" fmla="*/ 72 h 1960"/>
                <a:gd name="T2" fmla="*/ 1232 w 1856"/>
                <a:gd name="T3" fmla="*/ 120 h 1960"/>
                <a:gd name="T4" fmla="*/ 944 w 1856"/>
                <a:gd name="T5" fmla="*/ 312 h 1960"/>
                <a:gd name="T6" fmla="*/ 704 w 1856"/>
                <a:gd name="T7" fmla="*/ 312 h 1960"/>
                <a:gd name="T8" fmla="*/ 512 w 1856"/>
                <a:gd name="T9" fmla="*/ 168 h 1960"/>
                <a:gd name="T10" fmla="*/ 80 w 1856"/>
                <a:gd name="T11" fmla="*/ 216 h 1960"/>
                <a:gd name="T12" fmla="*/ 32 w 1856"/>
                <a:gd name="T13" fmla="*/ 1464 h 1960"/>
                <a:gd name="T14" fmla="*/ 272 w 1856"/>
                <a:gd name="T15" fmla="*/ 1896 h 1960"/>
                <a:gd name="T16" fmla="*/ 1040 w 1856"/>
                <a:gd name="T17" fmla="*/ 1848 h 1960"/>
                <a:gd name="T18" fmla="*/ 1328 w 1856"/>
                <a:gd name="T19" fmla="*/ 1560 h 1960"/>
                <a:gd name="T20" fmla="*/ 1472 w 1856"/>
                <a:gd name="T21" fmla="*/ 1416 h 1960"/>
                <a:gd name="T22" fmla="*/ 1616 w 1856"/>
                <a:gd name="T23" fmla="*/ 1080 h 1960"/>
                <a:gd name="T24" fmla="*/ 1808 w 1856"/>
                <a:gd name="T25" fmla="*/ 840 h 1960"/>
                <a:gd name="T26" fmla="*/ 1856 w 1856"/>
                <a:gd name="T27" fmla="*/ 408 h 1960"/>
                <a:gd name="T28" fmla="*/ 1808 w 1856"/>
                <a:gd name="T29" fmla="*/ 168 h 1960"/>
                <a:gd name="T30" fmla="*/ 1568 w 1856"/>
                <a:gd name="T31" fmla="*/ 72 h 196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856"/>
                <a:gd name="T49" fmla="*/ 0 h 1960"/>
                <a:gd name="T50" fmla="*/ 1856 w 1856"/>
                <a:gd name="T51" fmla="*/ 1960 h 196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856" h="1960">
                  <a:moveTo>
                    <a:pt x="1568" y="72"/>
                  </a:moveTo>
                  <a:cubicBezTo>
                    <a:pt x="1472" y="64"/>
                    <a:pt x="1336" y="80"/>
                    <a:pt x="1232" y="120"/>
                  </a:cubicBezTo>
                  <a:cubicBezTo>
                    <a:pt x="1128" y="160"/>
                    <a:pt x="1032" y="280"/>
                    <a:pt x="944" y="312"/>
                  </a:cubicBezTo>
                  <a:cubicBezTo>
                    <a:pt x="856" y="344"/>
                    <a:pt x="776" y="336"/>
                    <a:pt x="704" y="312"/>
                  </a:cubicBezTo>
                  <a:cubicBezTo>
                    <a:pt x="632" y="288"/>
                    <a:pt x="616" y="184"/>
                    <a:pt x="512" y="168"/>
                  </a:cubicBezTo>
                  <a:cubicBezTo>
                    <a:pt x="408" y="152"/>
                    <a:pt x="160" y="0"/>
                    <a:pt x="80" y="216"/>
                  </a:cubicBezTo>
                  <a:cubicBezTo>
                    <a:pt x="0" y="432"/>
                    <a:pt x="0" y="1184"/>
                    <a:pt x="32" y="1464"/>
                  </a:cubicBezTo>
                  <a:cubicBezTo>
                    <a:pt x="64" y="1744"/>
                    <a:pt x="104" y="1832"/>
                    <a:pt x="272" y="1896"/>
                  </a:cubicBezTo>
                  <a:cubicBezTo>
                    <a:pt x="440" y="1960"/>
                    <a:pt x="864" y="1904"/>
                    <a:pt x="1040" y="1848"/>
                  </a:cubicBezTo>
                  <a:cubicBezTo>
                    <a:pt x="1216" y="1792"/>
                    <a:pt x="1256" y="1632"/>
                    <a:pt x="1328" y="1560"/>
                  </a:cubicBezTo>
                  <a:cubicBezTo>
                    <a:pt x="1400" y="1488"/>
                    <a:pt x="1424" y="1496"/>
                    <a:pt x="1472" y="1416"/>
                  </a:cubicBezTo>
                  <a:cubicBezTo>
                    <a:pt x="1520" y="1336"/>
                    <a:pt x="1560" y="1176"/>
                    <a:pt x="1616" y="1080"/>
                  </a:cubicBezTo>
                  <a:cubicBezTo>
                    <a:pt x="1672" y="984"/>
                    <a:pt x="1768" y="952"/>
                    <a:pt x="1808" y="840"/>
                  </a:cubicBezTo>
                  <a:cubicBezTo>
                    <a:pt x="1848" y="728"/>
                    <a:pt x="1856" y="520"/>
                    <a:pt x="1856" y="408"/>
                  </a:cubicBezTo>
                  <a:cubicBezTo>
                    <a:pt x="1856" y="296"/>
                    <a:pt x="1856" y="224"/>
                    <a:pt x="1808" y="168"/>
                  </a:cubicBezTo>
                  <a:cubicBezTo>
                    <a:pt x="1760" y="112"/>
                    <a:pt x="1664" y="80"/>
                    <a:pt x="1568" y="72"/>
                  </a:cubicBezTo>
                  <a:close/>
                </a:path>
              </a:pathLst>
            </a:custGeom>
            <a:solidFill>
              <a:srgbClr val="C0C0C0"/>
            </a:solidFill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98" name="Oval 70"/>
            <p:cNvSpPr>
              <a:spLocks noChangeArrowheads="1"/>
            </p:cNvSpPr>
            <p:nvPr/>
          </p:nvSpPr>
          <p:spPr bwMode="auto">
            <a:xfrm>
              <a:off x="3696" y="2208"/>
              <a:ext cx="336" cy="336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99" name="Freeform 71"/>
            <p:cNvSpPr>
              <a:spLocks/>
            </p:cNvSpPr>
            <p:nvPr/>
          </p:nvSpPr>
          <p:spPr bwMode="auto">
            <a:xfrm>
              <a:off x="3608" y="2856"/>
              <a:ext cx="976" cy="960"/>
            </a:xfrm>
            <a:custGeom>
              <a:avLst/>
              <a:gdLst>
                <a:gd name="T0" fmla="*/ 136 w 976"/>
                <a:gd name="T1" fmla="*/ 120 h 960"/>
                <a:gd name="T2" fmla="*/ 40 w 976"/>
                <a:gd name="T3" fmla="*/ 360 h 960"/>
                <a:gd name="T4" fmla="*/ 136 w 976"/>
                <a:gd name="T5" fmla="*/ 600 h 960"/>
                <a:gd name="T6" fmla="*/ 376 w 976"/>
                <a:gd name="T7" fmla="*/ 840 h 960"/>
                <a:gd name="T8" fmla="*/ 856 w 976"/>
                <a:gd name="T9" fmla="*/ 840 h 960"/>
                <a:gd name="T10" fmla="*/ 856 w 976"/>
                <a:gd name="T11" fmla="*/ 120 h 960"/>
                <a:gd name="T12" fmla="*/ 136 w 976"/>
                <a:gd name="T13" fmla="*/ 120 h 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76"/>
                <a:gd name="T22" fmla="*/ 0 h 960"/>
                <a:gd name="T23" fmla="*/ 976 w 976"/>
                <a:gd name="T24" fmla="*/ 960 h 9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76" h="960">
                  <a:moveTo>
                    <a:pt x="136" y="120"/>
                  </a:moveTo>
                  <a:cubicBezTo>
                    <a:pt x="0" y="160"/>
                    <a:pt x="40" y="280"/>
                    <a:pt x="40" y="360"/>
                  </a:cubicBezTo>
                  <a:cubicBezTo>
                    <a:pt x="40" y="440"/>
                    <a:pt x="80" y="520"/>
                    <a:pt x="136" y="600"/>
                  </a:cubicBezTo>
                  <a:cubicBezTo>
                    <a:pt x="192" y="680"/>
                    <a:pt x="256" y="800"/>
                    <a:pt x="376" y="840"/>
                  </a:cubicBezTo>
                  <a:cubicBezTo>
                    <a:pt x="496" y="880"/>
                    <a:pt x="776" y="960"/>
                    <a:pt x="856" y="840"/>
                  </a:cubicBezTo>
                  <a:cubicBezTo>
                    <a:pt x="936" y="720"/>
                    <a:pt x="976" y="240"/>
                    <a:pt x="856" y="120"/>
                  </a:cubicBezTo>
                  <a:cubicBezTo>
                    <a:pt x="736" y="0"/>
                    <a:pt x="272" y="80"/>
                    <a:pt x="136" y="120"/>
                  </a:cubicBezTo>
                  <a:close/>
                </a:path>
              </a:pathLst>
            </a:custGeom>
            <a:solidFill>
              <a:schemeClr val="bg2"/>
            </a:solidFill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3608" name="Line 72"/>
          <p:cNvSpPr>
            <a:spLocks noChangeShapeType="1"/>
          </p:cNvSpPr>
          <p:nvPr/>
        </p:nvSpPr>
        <p:spPr bwMode="auto">
          <a:xfrm>
            <a:off x="7077075" y="497205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3609" name="Line 73"/>
          <p:cNvSpPr>
            <a:spLocks noChangeShapeType="1"/>
          </p:cNvSpPr>
          <p:nvPr/>
        </p:nvSpPr>
        <p:spPr bwMode="auto">
          <a:xfrm>
            <a:off x="5172075" y="5353050"/>
            <a:ext cx="304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74"/>
          <p:cNvGrpSpPr>
            <a:grpSpLocks/>
          </p:cNvGrpSpPr>
          <p:nvPr/>
        </p:nvGrpSpPr>
        <p:grpSpPr bwMode="auto">
          <a:xfrm>
            <a:off x="5172075" y="2686050"/>
            <a:ext cx="3048000" cy="3048000"/>
            <a:chOff x="2352" y="864"/>
            <a:chExt cx="1920" cy="1920"/>
          </a:xfrm>
        </p:grpSpPr>
        <p:sp>
          <p:nvSpPr>
            <p:cNvPr id="33893" name="Line 75"/>
            <p:cNvSpPr>
              <a:spLocks noChangeShapeType="1"/>
            </p:cNvSpPr>
            <p:nvPr/>
          </p:nvSpPr>
          <p:spPr bwMode="auto">
            <a:xfrm>
              <a:off x="2832" y="864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94" name="Line 76"/>
            <p:cNvSpPr>
              <a:spLocks noChangeShapeType="1"/>
            </p:cNvSpPr>
            <p:nvPr/>
          </p:nvSpPr>
          <p:spPr bwMode="auto">
            <a:xfrm>
              <a:off x="3792" y="864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95" name="Line 77"/>
            <p:cNvSpPr>
              <a:spLocks noChangeShapeType="1"/>
            </p:cNvSpPr>
            <p:nvPr/>
          </p:nvSpPr>
          <p:spPr bwMode="auto">
            <a:xfrm>
              <a:off x="2352" y="2304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96" name="Line 78"/>
            <p:cNvSpPr>
              <a:spLocks noChangeShapeType="1"/>
            </p:cNvSpPr>
            <p:nvPr/>
          </p:nvSpPr>
          <p:spPr bwMode="auto">
            <a:xfrm>
              <a:off x="2352" y="1344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79"/>
          <p:cNvGrpSpPr>
            <a:grpSpLocks/>
          </p:cNvGrpSpPr>
          <p:nvPr/>
        </p:nvGrpSpPr>
        <p:grpSpPr bwMode="auto">
          <a:xfrm>
            <a:off x="5172075" y="2686050"/>
            <a:ext cx="3048000" cy="3048000"/>
            <a:chOff x="2352" y="864"/>
            <a:chExt cx="1920" cy="1920"/>
          </a:xfrm>
        </p:grpSpPr>
        <p:sp>
          <p:nvSpPr>
            <p:cNvPr id="33890" name="Line 80"/>
            <p:cNvSpPr>
              <a:spLocks noChangeShapeType="1"/>
            </p:cNvSpPr>
            <p:nvPr/>
          </p:nvSpPr>
          <p:spPr bwMode="auto">
            <a:xfrm>
              <a:off x="3312" y="864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91" name="Rectangle 81"/>
            <p:cNvSpPr>
              <a:spLocks noChangeArrowheads="1"/>
            </p:cNvSpPr>
            <p:nvPr/>
          </p:nvSpPr>
          <p:spPr bwMode="auto">
            <a:xfrm>
              <a:off x="2352" y="864"/>
              <a:ext cx="1920" cy="19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92" name="Line 82"/>
            <p:cNvSpPr>
              <a:spLocks noChangeShapeType="1"/>
            </p:cNvSpPr>
            <p:nvPr/>
          </p:nvSpPr>
          <p:spPr bwMode="auto">
            <a:xfrm>
              <a:off x="2352" y="1824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83"/>
          <p:cNvGrpSpPr>
            <a:grpSpLocks/>
          </p:cNvGrpSpPr>
          <p:nvPr/>
        </p:nvGrpSpPr>
        <p:grpSpPr bwMode="auto">
          <a:xfrm>
            <a:off x="5172075" y="2686050"/>
            <a:ext cx="3048000" cy="3048000"/>
            <a:chOff x="2352" y="864"/>
            <a:chExt cx="1920" cy="1920"/>
          </a:xfrm>
        </p:grpSpPr>
        <p:sp>
          <p:nvSpPr>
            <p:cNvPr id="33883" name="Line 84"/>
            <p:cNvSpPr>
              <a:spLocks noChangeShapeType="1"/>
            </p:cNvSpPr>
            <p:nvPr/>
          </p:nvSpPr>
          <p:spPr bwMode="auto">
            <a:xfrm>
              <a:off x="4032" y="864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84" name="Line 85"/>
            <p:cNvSpPr>
              <a:spLocks noChangeShapeType="1"/>
            </p:cNvSpPr>
            <p:nvPr/>
          </p:nvSpPr>
          <p:spPr bwMode="auto">
            <a:xfrm>
              <a:off x="3072" y="864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85" name="Line 86"/>
            <p:cNvSpPr>
              <a:spLocks noChangeShapeType="1"/>
            </p:cNvSpPr>
            <p:nvPr/>
          </p:nvSpPr>
          <p:spPr bwMode="auto">
            <a:xfrm>
              <a:off x="2592" y="864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86" name="Line 87"/>
            <p:cNvSpPr>
              <a:spLocks noChangeShapeType="1"/>
            </p:cNvSpPr>
            <p:nvPr/>
          </p:nvSpPr>
          <p:spPr bwMode="auto">
            <a:xfrm>
              <a:off x="2352" y="1104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87" name="Line 88"/>
            <p:cNvSpPr>
              <a:spLocks noChangeShapeType="1"/>
            </p:cNvSpPr>
            <p:nvPr/>
          </p:nvSpPr>
          <p:spPr bwMode="auto">
            <a:xfrm>
              <a:off x="2352" y="2064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88" name="Rectangle 89"/>
            <p:cNvSpPr>
              <a:spLocks noChangeArrowheads="1"/>
            </p:cNvSpPr>
            <p:nvPr/>
          </p:nvSpPr>
          <p:spPr bwMode="auto">
            <a:xfrm>
              <a:off x="2832" y="1824"/>
              <a:ext cx="480" cy="48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89" name="Rectangle 90"/>
            <p:cNvSpPr>
              <a:spLocks noChangeArrowheads="1"/>
            </p:cNvSpPr>
            <p:nvPr/>
          </p:nvSpPr>
          <p:spPr bwMode="auto">
            <a:xfrm>
              <a:off x="3792" y="2304"/>
              <a:ext cx="480" cy="48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93627" name="Rectangle 91"/>
          <p:cNvSpPr>
            <a:spLocks noChangeArrowheads="1"/>
          </p:cNvSpPr>
          <p:nvPr/>
        </p:nvSpPr>
        <p:spPr bwMode="auto">
          <a:xfrm>
            <a:off x="6696075" y="2686050"/>
            <a:ext cx="1524000" cy="15240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6" name="Group 92"/>
          <p:cNvGrpSpPr>
            <a:grpSpLocks/>
          </p:cNvGrpSpPr>
          <p:nvPr/>
        </p:nvGrpSpPr>
        <p:grpSpPr bwMode="auto">
          <a:xfrm>
            <a:off x="5172075" y="3448050"/>
            <a:ext cx="2286000" cy="1524000"/>
            <a:chOff x="2352" y="1344"/>
            <a:chExt cx="1440" cy="960"/>
          </a:xfrm>
        </p:grpSpPr>
        <p:sp>
          <p:nvSpPr>
            <p:cNvPr id="33880" name="Rectangle 93"/>
            <p:cNvSpPr>
              <a:spLocks noChangeArrowheads="1"/>
            </p:cNvSpPr>
            <p:nvPr/>
          </p:nvSpPr>
          <p:spPr bwMode="auto">
            <a:xfrm>
              <a:off x="2352" y="1344"/>
              <a:ext cx="480" cy="48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81" name="Rectangle 94"/>
            <p:cNvSpPr>
              <a:spLocks noChangeArrowheads="1"/>
            </p:cNvSpPr>
            <p:nvPr/>
          </p:nvSpPr>
          <p:spPr bwMode="auto">
            <a:xfrm>
              <a:off x="2832" y="1344"/>
              <a:ext cx="480" cy="48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82" name="Rectangle 95"/>
            <p:cNvSpPr>
              <a:spLocks noChangeArrowheads="1"/>
            </p:cNvSpPr>
            <p:nvPr/>
          </p:nvSpPr>
          <p:spPr bwMode="auto">
            <a:xfrm>
              <a:off x="3312" y="1824"/>
              <a:ext cx="480" cy="48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93632" name="Rectangle 96"/>
          <p:cNvSpPr>
            <a:spLocks noChangeArrowheads="1"/>
          </p:cNvSpPr>
          <p:nvPr/>
        </p:nvSpPr>
        <p:spPr bwMode="auto">
          <a:xfrm>
            <a:off x="5172075" y="4972050"/>
            <a:ext cx="762000" cy="7620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7" name="Group 97"/>
          <p:cNvGrpSpPr>
            <a:grpSpLocks/>
          </p:cNvGrpSpPr>
          <p:nvPr/>
        </p:nvGrpSpPr>
        <p:grpSpPr bwMode="auto">
          <a:xfrm>
            <a:off x="5172075" y="2686050"/>
            <a:ext cx="3048000" cy="3048000"/>
            <a:chOff x="4320" y="1872"/>
            <a:chExt cx="1920" cy="1920"/>
          </a:xfrm>
        </p:grpSpPr>
        <p:sp>
          <p:nvSpPr>
            <p:cNvPr id="33852" name="Rectangle 98"/>
            <p:cNvSpPr>
              <a:spLocks noChangeArrowheads="1"/>
            </p:cNvSpPr>
            <p:nvPr/>
          </p:nvSpPr>
          <p:spPr bwMode="auto">
            <a:xfrm>
              <a:off x="4320" y="1872"/>
              <a:ext cx="1920" cy="192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53" name="Line 99"/>
            <p:cNvSpPr>
              <a:spLocks noChangeShapeType="1"/>
            </p:cNvSpPr>
            <p:nvPr/>
          </p:nvSpPr>
          <p:spPr bwMode="auto">
            <a:xfrm>
              <a:off x="5280" y="1872"/>
              <a:ext cx="1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4" name="Line 100"/>
            <p:cNvSpPr>
              <a:spLocks noChangeShapeType="1"/>
            </p:cNvSpPr>
            <p:nvPr/>
          </p:nvSpPr>
          <p:spPr bwMode="auto">
            <a:xfrm>
              <a:off x="5760" y="1872"/>
              <a:ext cx="1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5" name="Line 101"/>
            <p:cNvSpPr>
              <a:spLocks noChangeShapeType="1"/>
            </p:cNvSpPr>
            <p:nvPr/>
          </p:nvSpPr>
          <p:spPr bwMode="auto">
            <a:xfrm>
              <a:off x="5520" y="1872"/>
              <a:ext cx="1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6" name="Line 102"/>
            <p:cNvSpPr>
              <a:spLocks noChangeShapeType="1"/>
            </p:cNvSpPr>
            <p:nvPr/>
          </p:nvSpPr>
          <p:spPr bwMode="auto">
            <a:xfrm>
              <a:off x="4560" y="1872"/>
              <a:ext cx="1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7" name="Line 103"/>
            <p:cNvSpPr>
              <a:spLocks noChangeShapeType="1"/>
            </p:cNvSpPr>
            <p:nvPr/>
          </p:nvSpPr>
          <p:spPr bwMode="auto">
            <a:xfrm>
              <a:off x="6000" y="1872"/>
              <a:ext cx="1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8" name="Line 104"/>
            <p:cNvSpPr>
              <a:spLocks noChangeShapeType="1"/>
            </p:cNvSpPr>
            <p:nvPr/>
          </p:nvSpPr>
          <p:spPr bwMode="auto">
            <a:xfrm>
              <a:off x="4320" y="2832"/>
              <a:ext cx="192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9" name="Line 105"/>
            <p:cNvSpPr>
              <a:spLocks noChangeShapeType="1"/>
            </p:cNvSpPr>
            <p:nvPr/>
          </p:nvSpPr>
          <p:spPr bwMode="auto">
            <a:xfrm>
              <a:off x="4320" y="2352"/>
              <a:ext cx="192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0" name="Line 106"/>
            <p:cNvSpPr>
              <a:spLocks noChangeShapeType="1"/>
            </p:cNvSpPr>
            <p:nvPr/>
          </p:nvSpPr>
          <p:spPr bwMode="auto">
            <a:xfrm>
              <a:off x="4320" y="2592"/>
              <a:ext cx="192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1" name="Line 107"/>
            <p:cNvSpPr>
              <a:spLocks noChangeShapeType="1"/>
            </p:cNvSpPr>
            <p:nvPr/>
          </p:nvSpPr>
          <p:spPr bwMode="auto">
            <a:xfrm>
              <a:off x="4320" y="2112"/>
              <a:ext cx="192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2" name="Rectangle 108"/>
            <p:cNvSpPr>
              <a:spLocks noChangeArrowheads="1"/>
            </p:cNvSpPr>
            <p:nvPr/>
          </p:nvSpPr>
          <p:spPr bwMode="auto">
            <a:xfrm>
              <a:off x="4560" y="2832"/>
              <a:ext cx="720" cy="48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63" name="Rectangle 109"/>
            <p:cNvSpPr>
              <a:spLocks noChangeArrowheads="1"/>
            </p:cNvSpPr>
            <p:nvPr/>
          </p:nvSpPr>
          <p:spPr bwMode="auto">
            <a:xfrm>
              <a:off x="5040" y="1872"/>
              <a:ext cx="240" cy="24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64" name="Rectangle 110"/>
            <p:cNvSpPr>
              <a:spLocks noChangeArrowheads="1"/>
            </p:cNvSpPr>
            <p:nvPr/>
          </p:nvSpPr>
          <p:spPr bwMode="auto">
            <a:xfrm>
              <a:off x="6000" y="2832"/>
              <a:ext cx="240" cy="96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65" name="Line 111"/>
            <p:cNvSpPr>
              <a:spLocks noChangeShapeType="1"/>
            </p:cNvSpPr>
            <p:nvPr/>
          </p:nvSpPr>
          <p:spPr bwMode="auto">
            <a:xfrm>
              <a:off x="4320" y="3312"/>
              <a:ext cx="192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6" name="Line 112"/>
            <p:cNvSpPr>
              <a:spLocks noChangeShapeType="1"/>
            </p:cNvSpPr>
            <p:nvPr/>
          </p:nvSpPr>
          <p:spPr bwMode="auto">
            <a:xfrm>
              <a:off x="4800" y="1872"/>
              <a:ext cx="1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7" name="Line 113"/>
            <p:cNvSpPr>
              <a:spLocks noChangeShapeType="1"/>
            </p:cNvSpPr>
            <p:nvPr/>
          </p:nvSpPr>
          <p:spPr bwMode="auto">
            <a:xfrm>
              <a:off x="4320" y="3072"/>
              <a:ext cx="192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8" name="Rectangle 114"/>
            <p:cNvSpPr>
              <a:spLocks noChangeArrowheads="1"/>
            </p:cNvSpPr>
            <p:nvPr/>
          </p:nvSpPr>
          <p:spPr bwMode="auto">
            <a:xfrm>
              <a:off x="4560" y="2112"/>
              <a:ext cx="240" cy="24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69" name="Rectangle 115"/>
            <p:cNvSpPr>
              <a:spLocks noChangeArrowheads="1"/>
            </p:cNvSpPr>
            <p:nvPr/>
          </p:nvSpPr>
          <p:spPr bwMode="auto">
            <a:xfrm>
              <a:off x="4800" y="3312"/>
              <a:ext cx="480" cy="24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70" name="Line 116"/>
            <p:cNvSpPr>
              <a:spLocks noChangeShapeType="1"/>
            </p:cNvSpPr>
            <p:nvPr/>
          </p:nvSpPr>
          <p:spPr bwMode="auto">
            <a:xfrm>
              <a:off x="5040" y="1872"/>
              <a:ext cx="1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71" name="Line 117"/>
            <p:cNvSpPr>
              <a:spLocks noChangeShapeType="1"/>
            </p:cNvSpPr>
            <p:nvPr/>
          </p:nvSpPr>
          <p:spPr bwMode="auto">
            <a:xfrm>
              <a:off x="4320" y="3552"/>
              <a:ext cx="192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72" name="Rectangle 118"/>
            <p:cNvSpPr>
              <a:spLocks noChangeArrowheads="1"/>
            </p:cNvSpPr>
            <p:nvPr/>
          </p:nvSpPr>
          <p:spPr bwMode="auto">
            <a:xfrm>
              <a:off x="5280" y="1872"/>
              <a:ext cx="960" cy="96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73" name="Rectangle 119"/>
            <p:cNvSpPr>
              <a:spLocks noChangeArrowheads="1"/>
            </p:cNvSpPr>
            <p:nvPr/>
          </p:nvSpPr>
          <p:spPr bwMode="auto">
            <a:xfrm>
              <a:off x="4320" y="2352"/>
              <a:ext cx="480" cy="48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74" name="Rectangle 120"/>
            <p:cNvSpPr>
              <a:spLocks noChangeArrowheads="1"/>
            </p:cNvSpPr>
            <p:nvPr/>
          </p:nvSpPr>
          <p:spPr bwMode="auto">
            <a:xfrm>
              <a:off x="4800" y="2352"/>
              <a:ext cx="480" cy="48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75" name="Rectangle 121"/>
            <p:cNvSpPr>
              <a:spLocks noChangeArrowheads="1"/>
            </p:cNvSpPr>
            <p:nvPr/>
          </p:nvSpPr>
          <p:spPr bwMode="auto">
            <a:xfrm>
              <a:off x="5280" y="2832"/>
              <a:ext cx="480" cy="48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76" name="Rectangle 122"/>
            <p:cNvSpPr>
              <a:spLocks noChangeArrowheads="1"/>
            </p:cNvSpPr>
            <p:nvPr/>
          </p:nvSpPr>
          <p:spPr bwMode="auto">
            <a:xfrm>
              <a:off x="5760" y="3312"/>
              <a:ext cx="480" cy="48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77" name="Rectangle 123"/>
            <p:cNvSpPr>
              <a:spLocks noChangeArrowheads="1"/>
            </p:cNvSpPr>
            <p:nvPr/>
          </p:nvSpPr>
          <p:spPr bwMode="auto">
            <a:xfrm>
              <a:off x="5520" y="3552"/>
              <a:ext cx="240" cy="24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78" name="Rectangle 124"/>
            <p:cNvSpPr>
              <a:spLocks noChangeArrowheads="1"/>
            </p:cNvSpPr>
            <p:nvPr/>
          </p:nvSpPr>
          <p:spPr bwMode="auto">
            <a:xfrm>
              <a:off x="4320" y="3312"/>
              <a:ext cx="480" cy="48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79" name="Rectangle 125"/>
            <p:cNvSpPr>
              <a:spLocks noChangeArrowheads="1"/>
            </p:cNvSpPr>
            <p:nvPr/>
          </p:nvSpPr>
          <p:spPr bwMode="auto">
            <a:xfrm>
              <a:off x="4800" y="2832"/>
              <a:ext cx="480" cy="48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33808" name="Group 130"/>
          <p:cNvGrpSpPr>
            <a:grpSpLocks/>
          </p:cNvGrpSpPr>
          <p:nvPr/>
        </p:nvGrpSpPr>
        <p:grpSpPr bwMode="auto">
          <a:xfrm>
            <a:off x="723900" y="2579688"/>
            <a:ext cx="3048000" cy="3140075"/>
            <a:chOff x="379" y="794"/>
            <a:chExt cx="1920" cy="1978"/>
          </a:xfrm>
        </p:grpSpPr>
        <p:grpSp>
          <p:nvGrpSpPr>
            <p:cNvPr id="33825" name="Group 27"/>
            <p:cNvGrpSpPr>
              <a:grpSpLocks/>
            </p:cNvGrpSpPr>
            <p:nvPr/>
          </p:nvGrpSpPr>
          <p:grpSpPr bwMode="auto">
            <a:xfrm>
              <a:off x="379" y="852"/>
              <a:ext cx="1920" cy="1920"/>
              <a:chOff x="288" y="768"/>
              <a:chExt cx="1920" cy="1920"/>
            </a:xfrm>
          </p:grpSpPr>
          <p:sp>
            <p:nvSpPr>
              <p:cNvPr id="33830" name="Rectangle 28"/>
              <p:cNvSpPr>
                <a:spLocks noChangeArrowheads="1"/>
              </p:cNvSpPr>
              <p:nvPr/>
            </p:nvSpPr>
            <p:spPr bwMode="auto">
              <a:xfrm>
                <a:off x="288" y="768"/>
                <a:ext cx="1920" cy="1920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31" name="Line 29"/>
              <p:cNvSpPr>
                <a:spLocks noChangeShapeType="1"/>
              </p:cNvSpPr>
              <p:nvPr/>
            </p:nvSpPr>
            <p:spPr bwMode="auto">
              <a:xfrm>
                <a:off x="1248" y="768"/>
                <a:ext cx="0" cy="19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32" name="Line 30"/>
              <p:cNvSpPr>
                <a:spLocks noChangeShapeType="1"/>
              </p:cNvSpPr>
              <p:nvPr/>
            </p:nvSpPr>
            <p:spPr bwMode="auto">
              <a:xfrm>
                <a:off x="1728" y="768"/>
                <a:ext cx="0" cy="19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33" name="Line 31"/>
              <p:cNvSpPr>
                <a:spLocks noChangeShapeType="1"/>
              </p:cNvSpPr>
              <p:nvPr/>
            </p:nvSpPr>
            <p:spPr bwMode="auto">
              <a:xfrm>
                <a:off x="1488" y="768"/>
                <a:ext cx="0" cy="19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34" name="Line 32"/>
              <p:cNvSpPr>
                <a:spLocks noChangeShapeType="1"/>
              </p:cNvSpPr>
              <p:nvPr/>
            </p:nvSpPr>
            <p:spPr bwMode="auto">
              <a:xfrm>
                <a:off x="528" y="768"/>
                <a:ext cx="0" cy="19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35" name="Line 33"/>
              <p:cNvSpPr>
                <a:spLocks noChangeShapeType="1"/>
              </p:cNvSpPr>
              <p:nvPr/>
            </p:nvSpPr>
            <p:spPr bwMode="auto">
              <a:xfrm>
                <a:off x="1968" y="768"/>
                <a:ext cx="0" cy="19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36" name="Line 34"/>
              <p:cNvSpPr>
                <a:spLocks noChangeShapeType="1"/>
              </p:cNvSpPr>
              <p:nvPr/>
            </p:nvSpPr>
            <p:spPr bwMode="auto">
              <a:xfrm>
                <a:off x="288" y="1728"/>
                <a:ext cx="19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37" name="Line 35"/>
              <p:cNvSpPr>
                <a:spLocks noChangeShapeType="1"/>
              </p:cNvSpPr>
              <p:nvPr/>
            </p:nvSpPr>
            <p:spPr bwMode="auto">
              <a:xfrm>
                <a:off x="288" y="1248"/>
                <a:ext cx="19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38" name="Line 36"/>
              <p:cNvSpPr>
                <a:spLocks noChangeShapeType="1"/>
              </p:cNvSpPr>
              <p:nvPr/>
            </p:nvSpPr>
            <p:spPr bwMode="auto">
              <a:xfrm>
                <a:off x="288" y="1488"/>
                <a:ext cx="19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39" name="Line 37"/>
              <p:cNvSpPr>
                <a:spLocks noChangeShapeType="1"/>
              </p:cNvSpPr>
              <p:nvPr/>
            </p:nvSpPr>
            <p:spPr bwMode="auto">
              <a:xfrm>
                <a:off x="288" y="1008"/>
                <a:ext cx="19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0" name="Rectangle 38"/>
              <p:cNvSpPr>
                <a:spLocks noChangeArrowheads="1"/>
              </p:cNvSpPr>
              <p:nvPr/>
            </p:nvSpPr>
            <p:spPr bwMode="auto">
              <a:xfrm>
                <a:off x="528" y="1728"/>
                <a:ext cx="720" cy="480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41" name="Rectangle 39"/>
              <p:cNvSpPr>
                <a:spLocks noChangeArrowheads="1"/>
              </p:cNvSpPr>
              <p:nvPr/>
            </p:nvSpPr>
            <p:spPr bwMode="auto">
              <a:xfrm>
                <a:off x="1008" y="768"/>
                <a:ext cx="240" cy="240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42" name="Rectangle 40"/>
              <p:cNvSpPr>
                <a:spLocks noChangeArrowheads="1"/>
              </p:cNvSpPr>
              <p:nvPr/>
            </p:nvSpPr>
            <p:spPr bwMode="auto">
              <a:xfrm>
                <a:off x="1968" y="1728"/>
                <a:ext cx="240" cy="960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43" name="Line 41"/>
              <p:cNvSpPr>
                <a:spLocks noChangeShapeType="1"/>
              </p:cNvSpPr>
              <p:nvPr/>
            </p:nvSpPr>
            <p:spPr bwMode="auto">
              <a:xfrm>
                <a:off x="288" y="2208"/>
                <a:ext cx="19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4" name="Line 42"/>
              <p:cNvSpPr>
                <a:spLocks noChangeShapeType="1"/>
              </p:cNvSpPr>
              <p:nvPr/>
            </p:nvSpPr>
            <p:spPr bwMode="auto">
              <a:xfrm>
                <a:off x="768" y="768"/>
                <a:ext cx="0" cy="19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5" name="Line 43"/>
              <p:cNvSpPr>
                <a:spLocks noChangeShapeType="1"/>
              </p:cNvSpPr>
              <p:nvPr/>
            </p:nvSpPr>
            <p:spPr bwMode="auto">
              <a:xfrm>
                <a:off x="288" y="1968"/>
                <a:ext cx="19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6" name="Rectangle 44"/>
              <p:cNvSpPr>
                <a:spLocks noChangeArrowheads="1"/>
              </p:cNvSpPr>
              <p:nvPr/>
            </p:nvSpPr>
            <p:spPr bwMode="auto">
              <a:xfrm>
                <a:off x="528" y="1008"/>
                <a:ext cx="240" cy="240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47" name="Rectangle 45"/>
              <p:cNvSpPr>
                <a:spLocks noChangeArrowheads="1"/>
              </p:cNvSpPr>
              <p:nvPr/>
            </p:nvSpPr>
            <p:spPr bwMode="auto">
              <a:xfrm>
                <a:off x="768" y="2208"/>
                <a:ext cx="480" cy="240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48" name="Rectangle 46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240" cy="480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49" name="Line 47"/>
              <p:cNvSpPr>
                <a:spLocks noChangeShapeType="1"/>
              </p:cNvSpPr>
              <p:nvPr/>
            </p:nvSpPr>
            <p:spPr bwMode="auto">
              <a:xfrm>
                <a:off x="1008" y="768"/>
                <a:ext cx="0" cy="19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50" name="Rectangle 48"/>
              <p:cNvSpPr>
                <a:spLocks noChangeArrowheads="1"/>
              </p:cNvSpPr>
              <p:nvPr/>
            </p:nvSpPr>
            <p:spPr bwMode="auto">
              <a:xfrm>
                <a:off x="1488" y="2448"/>
                <a:ext cx="240" cy="240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51" name="Line 49"/>
              <p:cNvSpPr>
                <a:spLocks noChangeShapeType="1"/>
              </p:cNvSpPr>
              <p:nvPr/>
            </p:nvSpPr>
            <p:spPr bwMode="auto">
              <a:xfrm>
                <a:off x="288" y="2448"/>
                <a:ext cx="19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3826" name="Group 126"/>
            <p:cNvGrpSpPr>
              <a:grpSpLocks/>
            </p:cNvGrpSpPr>
            <p:nvPr/>
          </p:nvGrpSpPr>
          <p:grpSpPr bwMode="auto">
            <a:xfrm>
              <a:off x="406" y="794"/>
              <a:ext cx="1856" cy="1960"/>
              <a:chOff x="3520" y="1944"/>
              <a:chExt cx="1856" cy="1960"/>
            </a:xfrm>
          </p:grpSpPr>
          <p:sp>
            <p:nvSpPr>
              <p:cNvPr id="33827" name="Freeform 127"/>
              <p:cNvSpPr>
                <a:spLocks/>
              </p:cNvSpPr>
              <p:nvPr/>
            </p:nvSpPr>
            <p:spPr bwMode="auto">
              <a:xfrm>
                <a:off x="3520" y="1944"/>
                <a:ext cx="1856" cy="1960"/>
              </a:xfrm>
              <a:custGeom>
                <a:avLst/>
                <a:gdLst>
                  <a:gd name="T0" fmla="*/ 1568 w 1856"/>
                  <a:gd name="T1" fmla="*/ 72 h 1960"/>
                  <a:gd name="T2" fmla="*/ 1232 w 1856"/>
                  <a:gd name="T3" fmla="*/ 120 h 1960"/>
                  <a:gd name="T4" fmla="*/ 944 w 1856"/>
                  <a:gd name="T5" fmla="*/ 312 h 1960"/>
                  <a:gd name="T6" fmla="*/ 704 w 1856"/>
                  <a:gd name="T7" fmla="*/ 312 h 1960"/>
                  <a:gd name="T8" fmla="*/ 512 w 1856"/>
                  <a:gd name="T9" fmla="*/ 168 h 1960"/>
                  <a:gd name="T10" fmla="*/ 80 w 1856"/>
                  <a:gd name="T11" fmla="*/ 216 h 1960"/>
                  <a:gd name="T12" fmla="*/ 32 w 1856"/>
                  <a:gd name="T13" fmla="*/ 1464 h 1960"/>
                  <a:gd name="T14" fmla="*/ 272 w 1856"/>
                  <a:gd name="T15" fmla="*/ 1896 h 1960"/>
                  <a:gd name="T16" fmla="*/ 1040 w 1856"/>
                  <a:gd name="T17" fmla="*/ 1848 h 1960"/>
                  <a:gd name="T18" fmla="*/ 1328 w 1856"/>
                  <a:gd name="T19" fmla="*/ 1560 h 1960"/>
                  <a:gd name="T20" fmla="*/ 1472 w 1856"/>
                  <a:gd name="T21" fmla="*/ 1416 h 1960"/>
                  <a:gd name="T22" fmla="*/ 1616 w 1856"/>
                  <a:gd name="T23" fmla="*/ 1080 h 1960"/>
                  <a:gd name="T24" fmla="*/ 1808 w 1856"/>
                  <a:gd name="T25" fmla="*/ 840 h 1960"/>
                  <a:gd name="T26" fmla="*/ 1856 w 1856"/>
                  <a:gd name="T27" fmla="*/ 408 h 1960"/>
                  <a:gd name="T28" fmla="*/ 1808 w 1856"/>
                  <a:gd name="T29" fmla="*/ 168 h 1960"/>
                  <a:gd name="T30" fmla="*/ 1568 w 1856"/>
                  <a:gd name="T31" fmla="*/ 72 h 196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856"/>
                  <a:gd name="T49" fmla="*/ 0 h 1960"/>
                  <a:gd name="T50" fmla="*/ 1856 w 1856"/>
                  <a:gd name="T51" fmla="*/ 1960 h 1960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856" h="1960">
                    <a:moveTo>
                      <a:pt x="1568" y="72"/>
                    </a:moveTo>
                    <a:cubicBezTo>
                      <a:pt x="1472" y="64"/>
                      <a:pt x="1336" y="80"/>
                      <a:pt x="1232" y="120"/>
                    </a:cubicBezTo>
                    <a:cubicBezTo>
                      <a:pt x="1128" y="160"/>
                      <a:pt x="1032" y="280"/>
                      <a:pt x="944" y="312"/>
                    </a:cubicBezTo>
                    <a:cubicBezTo>
                      <a:pt x="856" y="344"/>
                      <a:pt x="776" y="336"/>
                      <a:pt x="704" y="312"/>
                    </a:cubicBezTo>
                    <a:cubicBezTo>
                      <a:pt x="632" y="288"/>
                      <a:pt x="616" y="184"/>
                      <a:pt x="512" y="168"/>
                    </a:cubicBezTo>
                    <a:cubicBezTo>
                      <a:pt x="408" y="152"/>
                      <a:pt x="160" y="0"/>
                      <a:pt x="80" y="216"/>
                    </a:cubicBezTo>
                    <a:cubicBezTo>
                      <a:pt x="0" y="432"/>
                      <a:pt x="0" y="1184"/>
                      <a:pt x="32" y="1464"/>
                    </a:cubicBezTo>
                    <a:cubicBezTo>
                      <a:pt x="64" y="1744"/>
                      <a:pt x="104" y="1832"/>
                      <a:pt x="272" y="1896"/>
                    </a:cubicBezTo>
                    <a:cubicBezTo>
                      <a:pt x="440" y="1960"/>
                      <a:pt x="864" y="1904"/>
                      <a:pt x="1040" y="1848"/>
                    </a:cubicBezTo>
                    <a:cubicBezTo>
                      <a:pt x="1216" y="1792"/>
                      <a:pt x="1256" y="1632"/>
                      <a:pt x="1328" y="1560"/>
                    </a:cubicBezTo>
                    <a:cubicBezTo>
                      <a:pt x="1400" y="1488"/>
                      <a:pt x="1424" y="1496"/>
                      <a:pt x="1472" y="1416"/>
                    </a:cubicBezTo>
                    <a:cubicBezTo>
                      <a:pt x="1520" y="1336"/>
                      <a:pt x="1560" y="1176"/>
                      <a:pt x="1616" y="1080"/>
                    </a:cubicBezTo>
                    <a:cubicBezTo>
                      <a:pt x="1672" y="984"/>
                      <a:pt x="1768" y="952"/>
                      <a:pt x="1808" y="840"/>
                    </a:cubicBezTo>
                    <a:cubicBezTo>
                      <a:pt x="1848" y="728"/>
                      <a:pt x="1856" y="520"/>
                      <a:pt x="1856" y="408"/>
                    </a:cubicBezTo>
                    <a:cubicBezTo>
                      <a:pt x="1856" y="296"/>
                      <a:pt x="1856" y="224"/>
                      <a:pt x="1808" y="168"/>
                    </a:cubicBezTo>
                    <a:cubicBezTo>
                      <a:pt x="1760" y="112"/>
                      <a:pt x="1664" y="80"/>
                      <a:pt x="1568" y="72"/>
                    </a:cubicBezTo>
                    <a:close/>
                  </a:path>
                </a:pathLst>
              </a:custGeom>
              <a:noFill/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28" name="Oval 128"/>
              <p:cNvSpPr>
                <a:spLocks noChangeArrowheads="1"/>
              </p:cNvSpPr>
              <p:nvPr/>
            </p:nvSpPr>
            <p:spPr bwMode="auto">
              <a:xfrm>
                <a:off x="3696" y="2208"/>
                <a:ext cx="336" cy="3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29" name="Freeform 129"/>
              <p:cNvSpPr>
                <a:spLocks/>
              </p:cNvSpPr>
              <p:nvPr/>
            </p:nvSpPr>
            <p:spPr bwMode="auto">
              <a:xfrm>
                <a:off x="3608" y="2856"/>
                <a:ext cx="976" cy="960"/>
              </a:xfrm>
              <a:custGeom>
                <a:avLst/>
                <a:gdLst>
                  <a:gd name="T0" fmla="*/ 136 w 976"/>
                  <a:gd name="T1" fmla="*/ 120 h 960"/>
                  <a:gd name="T2" fmla="*/ 40 w 976"/>
                  <a:gd name="T3" fmla="*/ 360 h 960"/>
                  <a:gd name="T4" fmla="*/ 136 w 976"/>
                  <a:gd name="T5" fmla="*/ 600 h 960"/>
                  <a:gd name="T6" fmla="*/ 376 w 976"/>
                  <a:gd name="T7" fmla="*/ 840 h 960"/>
                  <a:gd name="T8" fmla="*/ 856 w 976"/>
                  <a:gd name="T9" fmla="*/ 840 h 960"/>
                  <a:gd name="T10" fmla="*/ 856 w 976"/>
                  <a:gd name="T11" fmla="*/ 120 h 960"/>
                  <a:gd name="T12" fmla="*/ 136 w 976"/>
                  <a:gd name="T13" fmla="*/ 120 h 9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976"/>
                  <a:gd name="T22" fmla="*/ 0 h 960"/>
                  <a:gd name="T23" fmla="*/ 976 w 976"/>
                  <a:gd name="T24" fmla="*/ 960 h 96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976" h="960">
                    <a:moveTo>
                      <a:pt x="136" y="120"/>
                    </a:moveTo>
                    <a:cubicBezTo>
                      <a:pt x="0" y="160"/>
                      <a:pt x="40" y="280"/>
                      <a:pt x="40" y="360"/>
                    </a:cubicBezTo>
                    <a:cubicBezTo>
                      <a:pt x="40" y="440"/>
                      <a:pt x="80" y="520"/>
                      <a:pt x="136" y="600"/>
                    </a:cubicBezTo>
                    <a:cubicBezTo>
                      <a:pt x="192" y="680"/>
                      <a:pt x="256" y="800"/>
                      <a:pt x="376" y="840"/>
                    </a:cubicBezTo>
                    <a:cubicBezTo>
                      <a:pt x="496" y="880"/>
                      <a:pt x="776" y="960"/>
                      <a:pt x="856" y="840"/>
                    </a:cubicBezTo>
                    <a:cubicBezTo>
                      <a:pt x="936" y="720"/>
                      <a:pt x="976" y="240"/>
                      <a:pt x="856" y="120"/>
                    </a:cubicBezTo>
                    <a:cubicBezTo>
                      <a:pt x="736" y="0"/>
                      <a:pt x="272" y="80"/>
                      <a:pt x="136" y="120"/>
                    </a:cubicBezTo>
                    <a:close/>
                  </a:path>
                </a:pathLst>
              </a:custGeom>
              <a:noFill/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3809" name="Group 131"/>
          <p:cNvGrpSpPr>
            <a:grpSpLocks/>
          </p:cNvGrpSpPr>
          <p:nvPr/>
        </p:nvGrpSpPr>
        <p:grpSpPr bwMode="auto">
          <a:xfrm>
            <a:off x="760413" y="2681288"/>
            <a:ext cx="2208212" cy="387350"/>
            <a:chOff x="571" y="858"/>
            <a:chExt cx="1391" cy="244"/>
          </a:xfrm>
        </p:grpSpPr>
        <p:sp>
          <p:nvSpPr>
            <p:cNvPr id="33819" name="Text Box 132"/>
            <p:cNvSpPr txBox="1">
              <a:spLocks noChangeArrowheads="1"/>
            </p:cNvSpPr>
            <p:nvPr/>
          </p:nvSpPr>
          <p:spPr bwMode="auto">
            <a:xfrm>
              <a:off x="571" y="871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</a:rPr>
                <a:t>1</a:t>
              </a:r>
            </a:p>
          </p:txBody>
        </p:sp>
        <p:sp>
          <p:nvSpPr>
            <p:cNvPr id="33820" name="Text Box 133"/>
            <p:cNvSpPr txBox="1">
              <a:spLocks noChangeArrowheads="1"/>
            </p:cNvSpPr>
            <p:nvPr/>
          </p:nvSpPr>
          <p:spPr bwMode="auto">
            <a:xfrm>
              <a:off x="795" y="871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</a:rPr>
                <a:t>2</a:t>
              </a:r>
            </a:p>
          </p:txBody>
        </p:sp>
        <p:sp>
          <p:nvSpPr>
            <p:cNvPr id="33821" name="Text Box 134"/>
            <p:cNvSpPr txBox="1">
              <a:spLocks noChangeArrowheads="1"/>
            </p:cNvSpPr>
            <p:nvPr/>
          </p:nvSpPr>
          <p:spPr bwMode="auto">
            <a:xfrm>
              <a:off x="1051" y="865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33822" name="Text Box 135"/>
            <p:cNvSpPr txBox="1">
              <a:spLocks noChangeArrowheads="1"/>
            </p:cNvSpPr>
            <p:nvPr/>
          </p:nvSpPr>
          <p:spPr bwMode="auto">
            <a:xfrm>
              <a:off x="1287" y="86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/>
                <a:t>4</a:t>
              </a:r>
            </a:p>
          </p:txBody>
        </p:sp>
        <p:sp>
          <p:nvSpPr>
            <p:cNvPr id="33823" name="Text Box 136"/>
            <p:cNvSpPr txBox="1">
              <a:spLocks noChangeArrowheads="1"/>
            </p:cNvSpPr>
            <p:nvPr/>
          </p:nvSpPr>
          <p:spPr bwMode="auto">
            <a:xfrm>
              <a:off x="1518" y="86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</a:rPr>
                <a:t>5</a:t>
              </a:r>
            </a:p>
          </p:txBody>
        </p:sp>
        <p:sp>
          <p:nvSpPr>
            <p:cNvPr id="33824" name="Text Box 137"/>
            <p:cNvSpPr txBox="1">
              <a:spLocks noChangeArrowheads="1"/>
            </p:cNvSpPr>
            <p:nvPr/>
          </p:nvSpPr>
          <p:spPr bwMode="auto">
            <a:xfrm>
              <a:off x="1774" y="858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</a:rPr>
                <a:t>6</a:t>
              </a:r>
            </a:p>
          </p:txBody>
        </p:sp>
      </p:grpSp>
      <p:sp>
        <p:nvSpPr>
          <p:cNvPr id="33810" name="Rectangle 138"/>
          <p:cNvSpPr>
            <a:spLocks noChangeArrowheads="1"/>
          </p:cNvSpPr>
          <p:nvPr/>
        </p:nvSpPr>
        <p:spPr bwMode="auto">
          <a:xfrm>
            <a:off x="985838" y="2203450"/>
            <a:ext cx="9301162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Alle Raumpixel (Voxel)                                   Quadtree</a:t>
            </a:r>
          </a:p>
        </p:txBody>
      </p:sp>
      <p:grpSp>
        <p:nvGrpSpPr>
          <p:cNvPr id="12" name="Group 146"/>
          <p:cNvGrpSpPr>
            <a:grpSpLocks/>
          </p:cNvGrpSpPr>
          <p:nvPr/>
        </p:nvGrpSpPr>
        <p:grpSpPr bwMode="auto">
          <a:xfrm>
            <a:off x="5216525" y="2700338"/>
            <a:ext cx="2360613" cy="2855912"/>
            <a:chOff x="3286" y="1797"/>
            <a:chExt cx="1487" cy="1799"/>
          </a:xfrm>
        </p:grpSpPr>
        <p:sp>
          <p:nvSpPr>
            <p:cNvPr id="33813" name="Text Box 140"/>
            <p:cNvSpPr txBox="1">
              <a:spLocks noChangeArrowheads="1"/>
            </p:cNvSpPr>
            <p:nvPr/>
          </p:nvSpPr>
          <p:spPr bwMode="auto">
            <a:xfrm>
              <a:off x="4585" y="214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</a:rPr>
                <a:t>1</a:t>
              </a:r>
            </a:p>
          </p:txBody>
        </p:sp>
        <p:sp>
          <p:nvSpPr>
            <p:cNvPr id="33814" name="Text Box 141"/>
            <p:cNvSpPr txBox="1">
              <a:spLocks noChangeArrowheads="1"/>
            </p:cNvSpPr>
            <p:nvPr/>
          </p:nvSpPr>
          <p:spPr bwMode="auto">
            <a:xfrm>
              <a:off x="3420" y="2367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</a:rPr>
                <a:t>2</a:t>
              </a:r>
            </a:p>
          </p:txBody>
        </p:sp>
        <p:sp>
          <p:nvSpPr>
            <p:cNvPr id="33815" name="Text Box 142"/>
            <p:cNvSpPr txBox="1">
              <a:spLocks noChangeArrowheads="1"/>
            </p:cNvSpPr>
            <p:nvPr/>
          </p:nvSpPr>
          <p:spPr bwMode="auto">
            <a:xfrm>
              <a:off x="3881" y="2356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33816" name="Text Box 143"/>
            <p:cNvSpPr txBox="1">
              <a:spLocks noChangeArrowheads="1"/>
            </p:cNvSpPr>
            <p:nvPr/>
          </p:nvSpPr>
          <p:spPr bwMode="auto">
            <a:xfrm>
              <a:off x="4373" y="2866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</a:rPr>
                <a:t>4</a:t>
              </a:r>
            </a:p>
          </p:txBody>
        </p:sp>
        <p:sp>
          <p:nvSpPr>
            <p:cNvPr id="33817" name="Text Box 144"/>
            <p:cNvSpPr txBox="1">
              <a:spLocks noChangeArrowheads="1"/>
            </p:cNvSpPr>
            <p:nvPr/>
          </p:nvSpPr>
          <p:spPr bwMode="auto">
            <a:xfrm>
              <a:off x="3388" y="3365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</a:rPr>
                <a:t>5</a:t>
              </a:r>
            </a:p>
          </p:txBody>
        </p:sp>
        <p:sp>
          <p:nvSpPr>
            <p:cNvPr id="33818" name="Text Box 145"/>
            <p:cNvSpPr txBox="1">
              <a:spLocks noChangeArrowheads="1"/>
            </p:cNvSpPr>
            <p:nvPr/>
          </p:nvSpPr>
          <p:spPr bwMode="auto">
            <a:xfrm>
              <a:off x="3286" y="1797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1800">
                  <a:solidFill>
                    <a:schemeClr val="bg2"/>
                  </a:solidFill>
                </a:rPr>
                <a:t>6</a:t>
              </a:r>
            </a:p>
          </p:txBody>
        </p:sp>
      </p:grpSp>
      <p:sp>
        <p:nvSpPr>
          <p:cNvPr id="193683" name="Rectangle 147"/>
          <p:cNvSpPr>
            <a:spLocks noChangeArrowheads="1"/>
          </p:cNvSpPr>
          <p:nvPr/>
        </p:nvSpPr>
        <p:spPr bwMode="auto">
          <a:xfrm>
            <a:off x="5133975" y="6013450"/>
            <a:ext cx="4924425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accent2"/>
                </a:solidFill>
                <a:latin typeface="Arial" charset="0"/>
              </a:rPr>
              <a:t>Nicht jede Numerierung der Segmente            ist sinnvoll   =====================</a:t>
            </a:r>
            <a:r>
              <a:rPr lang="de-DE" sz="2400">
                <a:solidFill>
                  <a:schemeClr val="accent2"/>
                </a:solidFill>
                <a:latin typeface="Arial" charset="0"/>
              </a:rPr>
              <a:t>&gt;</a:t>
            </a:r>
            <a:endParaRPr lang="de-DE" sz="2000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608" grpId="0" animBg="1"/>
      <p:bldP spid="193609" grpId="0" animBg="1"/>
      <p:bldP spid="193627" grpId="0" animBg="1"/>
      <p:bldP spid="193632" grpId="0" animBg="1"/>
      <p:bldP spid="193683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477838" y="3503613"/>
            <a:ext cx="3035300" cy="3036887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Quadtrees: Datenstruktur</a:t>
            </a:r>
          </a:p>
        </p:txBody>
      </p:sp>
      <p:grpSp>
        <p:nvGrpSpPr>
          <p:cNvPr id="34820" name="Group 4"/>
          <p:cNvGrpSpPr>
            <a:grpSpLocks/>
          </p:cNvGrpSpPr>
          <p:nvPr/>
        </p:nvGrpSpPr>
        <p:grpSpPr bwMode="auto">
          <a:xfrm>
            <a:off x="503238" y="3390900"/>
            <a:ext cx="2946400" cy="3111500"/>
            <a:chOff x="3520" y="1944"/>
            <a:chExt cx="1856" cy="1960"/>
          </a:xfrm>
        </p:grpSpPr>
        <p:sp>
          <p:nvSpPr>
            <p:cNvPr id="35039" name="Freeform 5"/>
            <p:cNvSpPr>
              <a:spLocks/>
            </p:cNvSpPr>
            <p:nvPr/>
          </p:nvSpPr>
          <p:spPr bwMode="auto">
            <a:xfrm>
              <a:off x="3520" y="1944"/>
              <a:ext cx="1856" cy="1960"/>
            </a:xfrm>
            <a:custGeom>
              <a:avLst/>
              <a:gdLst>
                <a:gd name="T0" fmla="*/ 1568 w 1856"/>
                <a:gd name="T1" fmla="*/ 72 h 1960"/>
                <a:gd name="T2" fmla="*/ 1232 w 1856"/>
                <a:gd name="T3" fmla="*/ 120 h 1960"/>
                <a:gd name="T4" fmla="*/ 944 w 1856"/>
                <a:gd name="T5" fmla="*/ 312 h 1960"/>
                <a:gd name="T6" fmla="*/ 704 w 1856"/>
                <a:gd name="T7" fmla="*/ 312 h 1960"/>
                <a:gd name="T8" fmla="*/ 512 w 1856"/>
                <a:gd name="T9" fmla="*/ 168 h 1960"/>
                <a:gd name="T10" fmla="*/ 80 w 1856"/>
                <a:gd name="T11" fmla="*/ 216 h 1960"/>
                <a:gd name="T12" fmla="*/ 32 w 1856"/>
                <a:gd name="T13" fmla="*/ 1464 h 1960"/>
                <a:gd name="T14" fmla="*/ 272 w 1856"/>
                <a:gd name="T15" fmla="*/ 1896 h 1960"/>
                <a:gd name="T16" fmla="*/ 1040 w 1856"/>
                <a:gd name="T17" fmla="*/ 1848 h 1960"/>
                <a:gd name="T18" fmla="*/ 1328 w 1856"/>
                <a:gd name="T19" fmla="*/ 1560 h 1960"/>
                <a:gd name="T20" fmla="*/ 1472 w 1856"/>
                <a:gd name="T21" fmla="*/ 1416 h 1960"/>
                <a:gd name="T22" fmla="*/ 1616 w 1856"/>
                <a:gd name="T23" fmla="*/ 1080 h 1960"/>
                <a:gd name="T24" fmla="*/ 1808 w 1856"/>
                <a:gd name="T25" fmla="*/ 840 h 1960"/>
                <a:gd name="T26" fmla="*/ 1856 w 1856"/>
                <a:gd name="T27" fmla="*/ 408 h 1960"/>
                <a:gd name="T28" fmla="*/ 1808 w 1856"/>
                <a:gd name="T29" fmla="*/ 168 h 1960"/>
                <a:gd name="T30" fmla="*/ 1568 w 1856"/>
                <a:gd name="T31" fmla="*/ 72 h 196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856"/>
                <a:gd name="T49" fmla="*/ 0 h 1960"/>
                <a:gd name="T50" fmla="*/ 1856 w 1856"/>
                <a:gd name="T51" fmla="*/ 1960 h 196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856" h="1960">
                  <a:moveTo>
                    <a:pt x="1568" y="72"/>
                  </a:moveTo>
                  <a:cubicBezTo>
                    <a:pt x="1472" y="64"/>
                    <a:pt x="1336" y="80"/>
                    <a:pt x="1232" y="120"/>
                  </a:cubicBezTo>
                  <a:cubicBezTo>
                    <a:pt x="1128" y="160"/>
                    <a:pt x="1032" y="280"/>
                    <a:pt x="944" y="312"/>
                  </a:cubicBezTo>
                  <a:cubicBezTo>
                    <a:pt x="856" y="344"/>
                    <a:pt x="776" y="336"/>
                    <a:pt x="704" y="312"/>
                  </a:cubicBezTo>
                  <a:cubicBezTo>
                    <a:pt x="632" y="288"/>
                    <a:pt x="616" y="184"/>
                    <a:pt x="512" y="168"/>
                  </a:cubicBezTo>
                  <a:cubicBezTo>
                    <a:pt x="408" y="152"/>
                    <a:pt x="160" y="0"/>
                    <a:pt x="80" y="216"/>
                  </a:cubicBezTo>
                  <a:cubicBezTo>
                    <a:pt x="0" y="432"/>
                    <a:pt x="0" y="1184"/>
                    <a:pt x="32" y="1464"/>
                  </a:cubicBezTo>
                  <a:cubicBezTo>
                    <a:pt x="64" y="1744"/>
                    <a:pt x="104" y="1832"/>
                    <a:pt x="272" y="1896"/>
                  </a:cubicBezTo>
                  <a:cubicBezTo>
                    <a:pt x="440" y="1960"/>
                    <a:pt x="864" y="1904"/>
                    <a:pt x="1040" y="1848"/>
                  </a:cubicBezTo>
                  <a:cubicBezTo>
                    <a:pt x="1216" y="1792"/>
                    <a:pt x="1256" y="1632"/>
                    <a:pt x="1328" y="1560"/>
                  </a:cubicBezTo>
                  <a:cubicBezTo>
                    <a:pt x="1400" y="1488"/>
                    <a:pt x="1424" y="1496"/>
                    <a:pt x="1472" y="1416"/>
                  </a:cubicBezTo>
                  <a:cubicBezTo>
                    <a:pt x="1520" y="1336"/>
                    <a:pt x="1560" y="1176"/>
                    <a:pt x="1616" y="1080"/>
                  </a:cubicBezTo>
                  <a:cubicBezTo>
                    <a:pt x="1672" y="984"/>
                    <a:pt x="1768" y="952"/>
                    <a:pt x="1808" y="840"/>
                  </a:cubicBezTo>
                  <a:cubicBezTo>
                    <a:pt x="1848" y="728"/>
                    <a:pt x="1856" y="520"/>
                    <a:pt x="1856" y="408"/>
                  </a:cubicBezTo>
                  <a:cubicBezTo>
                    <a:pt x="1856" y="296"/>
                    <a:pt x="1856" y="224"/>
                    <a:pt x="1808" y="168"/>
                  </a:cubicBezTo>
                  <a:cubicBezTo>
                    <a:pt x="1760" y="112"/>
                    <a:pt x="1664" y="80"/>
                    <a:pt x="1568" y="72"/>
                  </a:cubicBezTo>
                  <a:close/>
                </a:path>
              </a:pathLst>
            </a:custGeom>
            <a:solidFill>
              <a:srgbClr val="C0C0C0"/>
            </a:solidFill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40" name="Oval 6"/>
            <p:cNvSpPr>
              <a:spLocks noChangeArrowheads="1"/>
            </p:cNvSpPr>
            <p:nvPr/>
          </p:nvSpPr>
          <p:spPr bwMode="auto">
            <a:xfrm>
              <a:off x="3696" y="2208"/>
              <a:ext cx="336" cy="336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41" name="Freeform 7"/>
            <p:cNvSpPr>
              <a:spLocks/>
            </p:cNvSpPr>
            <p:nvPr/>
          </p:nvSpPr>
          <p:spPr bwMode="auto">
            <a:xfrm>
              <a:off x="3608" y="2856"/>
              <a:ext cx="976" cy="960"/>
            </a:xfrm>
            <a:custGeom>
              <a:avLst/>
              <a:gdLst>
                <a:gd name="T0" fmla="*/ 136 w 976"/>
                <a:gd name="T1" fmla="*/ 120 h 960"/>
                <a:gd name="T2" fmla="*/ 40 w 976"/>
                <a:gd name="T3" fmla="*/ 360 h 960"/>
                <a:gd name="T4" fmla="*/ 136 w 976"/>
                <a:gd name="T5" fmla="*/ 600 h 960"/>
                <a:gd name="T6" fmla="*/ 376 w 976"/>
                <a:gd name="T7" fmla="*/ 840 h 960"/>
                <a:gd name="T8" fmla="*/ 856 w 976"/>
                <a:gd name="T9" fmla="*/ 840 h 960"/>
                <a:gd name="T10" fmla="*/ 856 w 976"/>
                <a:gd name="T11" fmla="*/ 120 h 960"/>
                <a:gd name="T12" fmla="*/ 136 w 976"/>
                <a:gd name="T13" fmla="*/ 120 h 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76"/>
                <a:gd name="T22" fmla="*/ 0 h 960"/>
                <a:gd name="T23" fmla="*/ 976 w 976"/>
                <a:gd name="T24" fmla="*/ 960 h 9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76" h="960">
                  <a:moveTo>
                    <a:pt x="136" y="120"/>
                  </a:moveTo>
                  <a:cubicBezTo>
                    <a:pt x="0" y="160"/>
                    <a:pt x="40" y="280"/>
                    <a:pt x="40" y="360"/>
                  </a:cubicBezTo>
                  <a:cubicBezTo>
                    <a:pt x="40" y="440"/>
                    <a:pt x="80" y="520"/>
                    <a:pt x="136" y="600"/>
                  </a:cubicBezTo>
                  <a:cubicBezTo>
                    <a:pt x="192" y="680"/>
                    <a:pt x="256" y="800"/>
                    <a:pt x="376" y="840"/>
                  </a:cubicBezTo>
                  <a:cubicBezTo>
                    <a:pt x="496" y="880"/>
                    <a:pt x="776" y="960"/>
                    <a:pt x="856" y="840"/>
                  </a:cubicBezTo>
                  <a:cubicBezTo>
                    <a:pt x="936" y="720"/>
                    <a:pt x="976" y="240"/>
                    <a:pt x="856" y="120"/>
                  </a:cubicBezTo>
                  <a:cubicBezTo>
                    <a:pt x="736" y="0"/>
                    <a:pt x="272" y="80"/>
                    <a:pt x="136" y="120"/>
                  </a:cubicBezTo>
                  <a:close/>
                </a:path>
              </a:pathLst>
            </a:custGeom>
            <a:solidFill>
              <a:schemeClr val="bg2"/>
            </a:solidFill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2696" name="Line 8"/>
          <p:cNvSpPr>
            <a:spLocks noChangeShapeType="1"/>
          </p:cNvSpPr>
          <p:nvPr/>
        </p:nvSpPr>
        <p:spPr bwMode="auto">
          <a:xfrm>
            <a:off x="2382838" y="57912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2697" name="Line 9"/>
          <p:cNvSpPr>
            <a:spLocks noChangeShapeType="1"/>
          </p:cNvSpPr>
          <p:nvPr/>
        </p:nvSpPr>
        <p:spPr bwMode="auto">
          <a:xfrm>
            <a:off x="477838" y="6172200"/>
            <a:ext cx="304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77838" y="3505200"/>
            <a:ext cx="3048000" cy="3048000"/>
            <a:chOff x="2352" y="864"/>
            <a:chExt cx="1920" cy="1920"/>
          </a:xfrm>
        </p:grpSpPr>
        <p:sp>
          <p:nvSpPr>
            <p:cNvPr id="35035" name="Line 11"/>
            <p:cNvSpPr>
              <a:spLocks noChangeShapeType="1"/>
            </p:cNvSpPr>
            <p:nvPr/>
          </p:nvSpPr>
          <p:spPr bwMode="auto">
            <a:xfrm>
              <a:off x="2832" y="864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36" name="Line 12"/>
            <p:cNvSpPr>
              <a:spLocks noChangeShapeType="1"/>
            </p:cNvSpPr>
            <p:nvPr/>
          </p:nvSpPr>
          <p:spPr bwMode="auto">
            <a:xfrm>
              <a:off x="3792" y="864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37" name="Line 13"/>
            <p:cNvSpPr>
              <a:spLocks noChangeShapeType="1"/>
            </p:cNvSpPr>
            <p:nvPr/>
          </p:nvSpPr>
          <p:spPr bwMode="auto">
            <a:xfrm>
              <a:off x="2352" y="2304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38" name="Line 14"/>
            <p:cNvSpPr>
              <a:spLocks noChangeShapeType="1"/>
            </p:cNvSpPr>
            <p:nvPr/>
          </p:nvSpPr>
          <p:spPr bwMode="auto">
            <a:xfrm>
              <a:off x="2352" y="1344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4824" name="Group 15"/>
          <p:cNvGrpSpPr>
            <a:grpSpLocks/>
          </p:cNvGrpSpPr>
          <p:nvPr/>
        </p:nvGrpSpPr>
        <p:grpSpPr bwMode="auto">
          <a:xfrm>
            <a:off x="477838" y="3505200"/>
            <a:ext cx="3048000" cy="3048000"/>
            <a:chOff x="2352" y="864"/>
            <a:chExt cx="1920" cy="1920"/>
          </a:xfrm>
        </p:grpSpPr>
        <p:sp>
          <p:nvSpPr>
            <p:cNvPr id="35032" name="Line 16"/>
            <p:cNvSpPr>
              <a:spLocks noChangeShapeType="1"/>
            </p:cNvSpPr>
            <p:nvPr/>
          </p:nvSpPr>
          <p:spPr bwMode="auto">
            <a:xfrm>
              <a:off x="3312" y="864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33" name="Rectangle 17"/>
            <p:cNvSpPr>
              <a:spLocks noChangeArrowheads="1"/>
            </p:cNvSpPr>
            <p:nvPr/>
          </p:nvSpPr>
          <p:spPr bwMode="auto">
            <a:xfrm>
              <a:off x="2352" y="864"/>
              <a:ext cx="1920" cy="19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34" name="Line 18"/>
            <p:cNvSpPr>
              <a:spLocks noChangeShapeType="1"/>
            </p:cNvSpPr>
            <p:nvPr/>
          </p:nvSpPr>
          <p:spPr bwMode="auto">
            <a:xfrm>
              <a:off x="2352" y="1824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477838" y="3505200"/>
            <a:ext cx="3048000" cy="3048000"/>
            <a:chOff x="2352" y="864"/>
            <a:chExt cx="1920" cy="1920"/>
          </a:xfrm>
        </p:grpSpPr>
        <p:sp>
          <p:nvSpPr>
            <p:cNvPr id="35025" name="Line 20"/>
            <p:cNvSpPr>
              <a:spLocks noChangeShapeType="1"/>
            </p:cNvSpPr>
            <p:nvPr/>
          </p:nvSpPr>
          <p:spPr bwMode="auto">
            <a:xfrm>
              <a:off x="4032" y="864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26" name="Line 21"/>
            <p:cNvSpPr>
              <a:spLocks noChangeShapeType="1"/>
            </p:cNvSpPr>
            <p:nvPr/>
          </p:nvSpPr>
          <p:spPr bwMode="auto">
            <a:xfrm>
              <a:off x="3072" y="864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27" name="Line 22"/>
            <p:cNvSpPr>
              <a:spLocks noChangeShapeType="1"/>
            </p:cNvSpPr>
            <p:nvPr/>
          </p:nvSpPr>
          <p:spPr bwMode="auto">
            <a:xfrm>
              <a:off x="2592" y="864"/>
              <a:ext cx="0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28" name="Line 23"/>
            <p:cNvSpPr>
              <a:spLocks noChangeShapeType="1"/>
            </p:cNvSpPr>
            <p:nvPr/>
          </p:nvSpPr>
          <p:spPr bwMode="auto">
            <a:xfrm>
              <a:off x="2352" y="1104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29" name="Line 24"/>
            <p:cNvSpPr>
              <a:spLocks noChangeShapeType="1"/>
            </p:cNvSpPr>
            <p:nvPr/>
          </p:nvSpPr>
          <p:spPr bwMode="auto">
            <a:xfrm>
              <a:off x="2352" y="2064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30" name="Rectangle 25"/>
            <p:cNvSpPr>
              <a:spLocks noChangeArrowheads="1"/>
            </p:cNvSpPr>
            <p:nvPr/>
          </p:nvSpPr>
          <p:spPr bwMode="auto">
            <a:xfrm>
              <a:off x="2832" y="1824"/>
              <a:ext cx="480" cy="48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31" name="Rectangle 26"/>
            <p:cNvSpPr>
              <a:spLocks noChangeArrowheads="1"/>
            </p:cNvSpPr>
            <p:nvPr/>
          </p:nvSpPr>
          <p:spPr bwMode="auto">
            <a:xfrm>
              <a:off x="3792" y="2304"/>
              <a:ext cx="480" cy="48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42715" name="Rectangle 27"/>
          <p:cNvSpPr>
            <a:spLocks noChangeArrowheads="1"/>
          </p:cNvSpPr>
          <p:nvPr/>
        </p:nvSpPr>
        <p:spPr bwMode="auto">
          <a:xfrm>
            <a:off x="2001838" y="3505200"/>
            <a:ext cx="1524000" cy="15240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477838" y="4267200"/>
            <a:ext cx="2286000" cy="1524000"/>
            <a:chOff x="2352" y="1344"/>
            <a:chExt cx="1440" cy="960"/>
          </a:xfrm>
        </p:grpSpPr>
        <p:sp>
          <p:nvSpPr>
            <p:cNvPr id="35022" name="Rectangle 29"/>
            <p:cNvSpPr>
              <a:spLocks noChangeArrowheads="1"/>
            </p:cNvSpPr>
            <p:nvPr/>
          </p:nvSpPr>
          <p:spPr bwMode="auto">
            <a:xfrm>
              <a:off x="2352" y="1344"/>
              <a:ext cx="480" cy="48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23" name="Rectangle 30"/>
            <p:cNvSpPr>
              <a:spLocks noChangeArrowheads="1"/>
            </p:cNvSpPr>
            <p:nvPr/>
          </p:nvSpPr>
          <p:spPr bwMode="auto">
            <a:xfrm>
              <a:off x="2832" y="1344"/>
              <a:ext cx="480" cy="48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24" name="Rectangle 31"/>
            <p:cNvSpPr>
              <a:spLocks noChangeArrowheads="1"/>
            </p:cNvSpPr>
            <p:nvPr/>
          </p:nvSpPr>
          <p:spPr bwMode="auto">
            <a:xfrm>
              <a:off x="3312" y="1824"/>
              <a:ext cx="480" cy="48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42720" name="Rectangle 32"/>
          <p:cNvSpPr>
            <a:spLocks noChangeArrowheads="1"/>
          </p:cNvSpPr>
          <p:nvPr/>
        </p:nvSpPr>
        <p:spPr bwMode="auto">
          <a:xfrm>
            <a:off x="477838" y="5791200"/>
            <a:ext cx="762000" cy="7620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7" name="Group 33"/>
          <p:cNvGrpSpPr>
            <a:grpSpLocks/>
          </p:cNvGrpSpPr>
          <p:nvPr/>
        </p:nvGrpSpPr>
        <p:grpSpPr bwMode="auto">
          <a:xfrm>
            <a:off x="477838" y="3505200"/>
            <a:ext cx="3048000" cy="3048000"/>
            <a:chOff x="4320" y="1872"/>
            <a:chExt cx="1920" cy="1920"/>
          </a:xfrm>
        </p:grpSpPr>
        <p:sp>
          <p:nvSpPr>
            <p:cNvPr id="34994" name="Rectangle 34"/>
            <p:cNvSpPr>
              <a:spLocks noChangeArrowheads="1"/>
            </p:cNvSpPr>
            <p:nvPr/>
          </p:nvSpPr>
          <p:spPr bwMode="auto">
            <a:xfrm>
              <a:off x="4320" y="1872"/>
              <a:ext cx="1920" cy="192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995" name="Line 35"/>
            <p:cNvSpPr>
              <a:spLocks noChangeShapeType="1"/>
            </p:cNvSpPr>
            <p:nvPr/>
          </p:nvSpPr>
          <p:spPr bwMode="auto">
            <a:xfrm>
              <a:off x="5280" y="1872"/>
              <a:ext cx="1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96" name="Line 36"/>
            <p:cNvSpPr>
              <a:spLocks noChangeShapeType="1"/>
            </p:cNvSpPr>
            <p:nvPr/>
          </p:nvSpPr>
          <p:spPr bwMode="auto">
            <a:xfrm>
              <a:off x="5760" y="1872"/>
              <a:ext cx="1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97" name="Line 37"/>
            <p:cNvSpPr>
              <a:spLocks noChangeShapeType="1"/>
            </p:cNvSpPr>
            <p:nvPr/>
          </p:nvSpPr>
          <p:spPr bwMode="auto">
            <a:xfrm>
              <a:off x="5520" y="1872"/>
              <a:ext cx="1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98" name="Line 38"/>
            <p:cNvSpPr>
              <a:spLocks noChangeShapeType="1"/>
            </p:cNvSpPr>
            <p:nvPr/>
          </p:nvSpPr>
          <p:spPr bwMode="auto">
            <a:xfrm>
              <a:off x="4560" y="1872"/>
              <a:ext cx="1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99" name="Line 39"/>
            <p:cNvSpPr>
              <a:spLocks noChangeShapeType="1"/>
            </p:cNvSpPr>
            <p:nvPr/>
          </p:nvSpPr>
          <p:spPr bwMode="auto">
            <a:xfrm>
              <a:off x="6000" y="1872"/>
              <a:ext cx="1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0" name="Line 40"/>
            <p:cNvSpPr>
              <a:spLocks noChangeShapeType="1"/>
            </p:cNvSpPr>
            <p:nvPr/>
          </p:nvSpPr>
          <p:spPr bwMode="auto">
            <a:xfrm>
              <a:off x="4320" y="2832"/>
              <a:ext cx="192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1" name="Line 41"/>
            <p:cNvSpPr>
              <a:spLocks noChangeShapeType="1"/>
            </p:cNvSpPr>
            <p:nvPr/>
          </p:nvSpPr>
          <p:spPr bwMode="auto">
            <a:xfrm>
              <a:off x="4320" y="2352"/>
              <a:ext cx="192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2" name="Line 42"/>
            <p:cNvSpPr>
              <a:spLocks noChangeShapeType="1"/>
            </p:cNvSpPr>
            <p:nvPr/>
          </p:nvSpPr>
          <p:spPr bwMode="auto">
            <a:xfrm>
              <a:off x="4320" y="2592"/>
              <a:ext cx="192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3" name="Line 43"/>
            <p:cNvSpPr>
              <a:spLocks noChangeShapeType="1"/>
            </p:cNvSpPr>
            <p:nvPr/>
          </p:nvSpPr>
          <p:spPr bwMode="auto">
            <a:xfrm>
              <a:off x="4320" y="2112"/>
              <a:ext cx="192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4" name="Rectangle 44"/>
            <p:cNvSpPr>
              <a:spLocks noChangeArrowheads="1"/>
            </p:cNvSpPr>
            <p:nvPr/>
          </p:nvSpPr>
          <p:spPr bwMode="auto">
            <a:xfrm>
              <a:off x="4560" y="2832"/>
              <a:ext cx="720" cy="48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05" name="Rectangle 45"/>
            <p:cNvSpPr>
              <a:spLocks noChangeArrowheads="1"/>
            </p:cNvSpPr>
            <p:nvPr/>
          </p:nvSpPr>
          <p:spPr bwMode="auto">
            <a:xfrm>
              <a:off x="5040" y="1872"/>
              <a:ext cx="240" cy="24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06" name="Rectangle 46"/>
            <p:cNvSpPr>
              <a:spLocks noChangeArrowheads="1"/>
            </p:cNvSpPr>
            <p:nvPr/>
          </p:nvSpPr>
          <p:spPr bwMode="auto">
            <a:xfrm>
              <a:off x="6000" y="2832"/>
              <a:ext cx="240" cy="96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07" name="Line 47"/>
            <p:cNvSpPr>
              <a:spLocks noChangeShapeType="1"/>
            </p:cNvSpPr>
            <p:nvPr/>
          </p:nvSpPr>
          <p:spPr bwMode="auto">
            <a:xfrm>
              <a:off x="4320" y="3312"/>
              <a:ext cx="192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8" name="Line 48"/>
            <p:cNvSpPr>
              <a:spLocks noChangeShapeType="1"/>
            </p:cNvSpPr>
            <p:nvPr/>
          </p:nvSpPr>
          <p:spPr bwMode="auto">
            <a:xfrm>
              <a:off x="4800" y="1872"/>
              <a:ext cx="1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9" name="Line 49"/>
            <p:cNvSpPr>
              <a:spLocks noChangeShapeType="1"/>
            </p:cNvSpPr>
            <p:nvPr/>
          </p:nvSpPr>
          <p:spPr bwMode="auto">
            <a:xfrm>
              <a:off x="4320" y="3072"/>
              <a:ext cx="192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10" name="Rectangle 50"/>
            <p:cNvSpPr>
              <a:spLocks noChangeArrowheads="1"/>
            </p:cNvSpPr>
            <p:nvPr/>
          </p:nvSpPr>
          <p:spPr bwMode="auto">
            <a:xfrm>
              <a:off x="4560" y="2112"/>
              <a:ext cx="240" cy="24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11" name="Rectangle 51"/>
            <p:cNvSpPr>
              <a:spLocks noChangeArrowheads="1"/>
            </p:cNvSpPr>
            <p:nvPr/>
          </p:nvSpPr>
          <p:spPr bwMode="auto">
            <a:xfrm>
              <a:off x="4800" y="3312"/>
              <a:ext cx="480" cy="24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12" name="Line 52"/>
            <p:cNvSpPr>
              <a:spLocks noChangeShapeType="1"/>
            </p:cNvSpPr>
            <p:nvPr/>
          </p:nvSpPr>
          <p:spPr bwMode="auto">
            <a:xfrm>
              <a:off x="5040" y="1872"/>
              <a:ext cx="1" cy="1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13" name="Line 53"/>
            <p:cNvSpPr>
              <a:spLocks noChangeShapeType="1"/>
            </p:cNvSpPr>
            <p:nvPr/>
          </p:nvSpPr>
          <p:spPr bwMode="auto">
            <a:xfrm>
              <a:off x="4320" y="3552"/>
              <a:ext cx="192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14" name="Rectangle 54"/>
            <p:cNvSpPr>
              <a:spLocks noChangeArrowheads="1"/>
            </p:cNvSpPr>
            <p:nvPr/>
          </p:nvSpPr>
          <p:spPr bwMode="auto">
            <a:xfrm>
              <a:off x="5280" y="1872"/>
              <a:ext cx="960" cy="96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15" name="Rectangle 55"/>
            <p:cNvSpPr>
              <a:spLocks noChangeArrowheads="1"/>
            </p:cNvSpPr>
            <p:nvPr/>
          </p:nvSpPr>
          <p:spPr bwMode="auto">
            <a:xfrm>
              <a:off x="4320" y="2352"/>
              <a:ext cx="480" cy="48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16" name="Rectangle 56"/>
            <p:cNvSpPr>
              <a:spLocks noChangeArrowheads="1"/>
            </p:cNvSpPr>
            <p:nvPr/>
          </p:nvSpPr>
          <p:spPr bwMode="auto">
            <a:xfrm>
              <a:off x="4800" y="2352"/>
              <a:ext cx="480" cy="48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17" name="Rectangle 57"/>
            <p:cNvSpPr>
              <a:spLocks noChangeArrowheads="1"/>
            </p:cNvSpPr>
            <p:nvPr/>
          </p:nvSpPr>
          <p:spPr bwMode="auto">
            <a:xfrm>
              <a:off x="5280" y="2832"/>
              <a:ext cx="480" cy="48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18" name="Rectangle 58"/>
            <p:cNvSpPr>
              <a:spLocks noChangeArrowheads="1"/>
            </p:cNvSpPr>
            <p:nvPr/>
          </p:nvSpPr>
          <p:spPr bwMode="auto">
            <a:xfrm>
              <a:off x="5760" y="3312"/>
              <a:ext cx="480" cy="48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19" name="Rectangle 59"/>
            <p:cNvSpPr>
              <a:spLocks noChangeArrowheads="1"/>
            </p:cNvSpPr>
            <p:nvPr/>
          </p:nvSpPr>
          <p:spPr bwMode="auto">
            <a:xfrm>
              <a:off x="5520" y="3552"/>
              <a:ext cx="240" cy="24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20" name="Rectangle 60"/>
            <p:cNvSpPr>
              <a:spLocks noChangeArrowheads="1"/>
            </p:cNvSpPr>
            <p:nvPr/>
          </p:nvSpPr>
          <p:spPr bwMode="auto">
            <a:xfrm>
              <a:off x="4320" y="3312"/>
              <a:ext cx="480" cy="48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021" name="Rectangle 61"/>
            <p:cNvSpPr>
              <a:spLocks noChangeArrowheads="1"/>
            </p:cNvSpPr>
            <p:nvPr/>
          </p:nvSpPr>
          <p:spPr bwMode="auto">
            <a:xfrm>
              <a:off x="4800" y="2832"/>
              <a:ext cx="480" cy="48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8" name="Group 62"/>
          <p:cNvGrpSpPr>
            <a:grpSpLocks/>
          </p:cNvGrpSpPr>
          <p:nvPr/>
        </p:nvGrpSpPr>
        <p:grpSpPr bwMode="auto">
          <a:xfrm>
            <a:off x="373063" y="1492250"/>
            <a:ext cx="9301162" cy="1485900"/>
            <a:chOff x="235" y="940"/>
            <a:chExt cx="5859" cy="936"/>
          </a:xfrm>
        </p:grpSpPr>
        <p:sp>
          <p:nvSpPr>
            <p:cNvPr id="34985" name="Rectangle 63"/>
            <p:cNvSpPr>
              <a:spLocks noChangeArrowheads="1"/>
            </p:cNvSpPr>
            <p:nvPr/>
          </p:nvSpPr>
          <p:spPr bwMode="auto">
            <a:xfrm>
              <a:off x="235" y="1077"/>
              <a:ext cx="5859" cy="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/>
            <a:lstStyle/>
            <a:p>
              <a:pPr algn="l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de-DE" sz="2400">
                  <a:solidFill>
                    <a:schemeClr val="bg2"/>
                  </a:solidFill>
                  <a:latin typeface="Arial" charset="0"/>
                </a:rPr>
                <a:t>Jeder Quadranten besitzt 4 Segmente.</a:t>
              </a:r>
            </a:p>
          </p:txBody>
        </p:sp>
        <p:sp>
          <p:nvSpPr>
            <p:cNvPr id="34986" name="Rectangle 64"/>
            <p:cNvSpPr>
              <a:spLocks noChangeArrowheads="1"/>
            </p:cNvSpPr>
            <p:nvPr/>
          </p:nvSpPr>
          <p:spPr bwMode="auto">
            <a:xfrm>
              <a:off x="4937" y="940"/>
              <a:ext cx="672" cy="672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987" name="Line 65"/>
            <p:cNvSpPr>
              <a:spLocks noChangeShapeType="1"/>
            </p:cNvSpPr>
            <p:nvPr/>
          </p:nvSpPr>
          <p:spPr bwMode="auto">
            <a:xfrm>
              <a:off x="5273" y="940"/>
              <a:ext cx="1" cy="6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88" name="Line 66"/>
            <p:cNvSpPr>
              <a:spLocks noChangeShapeType="1"/>
            </p:cNvSpPr>
            <p:nvPr/>
          </p:nvSpPr>
          <p:spPr bwMode="auto">
            <a:xfrm>
              <a:off x="4937" y="1276"/>
              <a:ext cx="672" cy="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89" name="Text Box 67"/>
            <p:cNvSpPr txBox="1">
              <a:spLocks noChangeArrowheads="1"/>
            </p:cNvSpPr>
            <p:nvPr/>
          </p:nvSpPr>
          <p:spPr bwMode="auto">
            <a:xfrm>
              <a:off x="5025" y="98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000">
                  <a:solidFill>
                    <a:schemeClr val="bg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4990" name="Text Box 68"/>
            <p:cNvSpPr txBox="1">
              <a:spLocks noChangeArrowheads="1"/>
            </p:cNvSpPr>
            <p:nvPr/>
          </p:nvSpPr>
          <p:spPr bwMode="auto">
            <a:xfrm>
              <a:off x="5317" y="98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000">
                  <a:solidFill>
                    <a:schemeClr val="bg2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34991" name="Line 69"/>
            <p:cNvSpPr>
              <a:spLocks noChangeShapeType="1"/>
            </p:cNvSpPr>
            <p:nvPr/>
          </p:nvSpPr>
          <p:spPr bwMode="auto">
            <a:xfrm>
              <a:off x="4937" y="1612"/>
              <a:ext cx="672" cy="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92" name="Text Box 70"/>
            <p:cNvSpPr txBox="1">
              <a:spLocks noChangeArrowheads="1"/>
            </p:cNvSpPr>
            <p:nvPr/>
          </p:nvSpPr>
          <p:spPr bwMode="auto">
            <a:xfrm>
              <a:off x="5025" y="132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000">
                  <a:solidFill>
                    <a:schemeClr val="bg2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34993" name="Text Box 71"/>
            <p:cNvSpPr txBox="1">
              <a:spLocks noChangeArrowheads="1"/>
            </p:cNvSpPr>
            <p:nvPr/>
          </p:nvSpPr>
          <p:spPr bwMode="auto">
            <a:xfrm>
              <a:off x="5317" y="132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000">
                  <a:solidFill>
                    <a:schemeClr val="bg2"/>
                  </a:solidFill>
                  <a:latin typeface="Arial" charset="0"/>
                </a:rPr>
                <a:t>1</a:t>
              </a:r>
            </a:p>
          </p:txBody>
        </p:sp>
      </p:grpSp>
      <p:sp>
        <p:nvSpPr>
          <p:cNvPr id="242760" name="Rectangle 72"/>
          <p:cNvSpPr>
            <a:spLocks noGrp="1" noChangeArrowheads="1"/>
          </p:cNvSpPr>
          <p:nvPr>
            <p:ph type="body" idx="1"/>
          </p:nvPr>
        </p:nvSpPr>
        <p:spPr>
          <a:xfrm>
            <a:off x="352425" y="2365375"/>
            <a:ext cx="9301163" cy="12684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indent="0"/>
            <a:r>
              <a:rPr lang="de-DE" sz="2400" smtClean="0"/>
              <a:t>Jeder Level  </a:t>
            </a:r>
            <a:r>
              <a:rPr lang="de-DE" sz="2400" i="1" smtClean="0"/>
              <a:t>n</a:t>
            </a:r>
            <a:r>
              <a:rPr lang="de-DE" sz="2400" smtClean="0"/>
              <a:t>  besitzt  </a:t>
            </a:r>
            <a:r>
              <a:rPr lang="de-DE" sz="2400" i="1" smtClean="0"/>
              <a:t>4 </a:t>
            </a:r>
            <a:r>
              <a:rPr lang="de-DE" sz="2400" i="1" baseline="30000" smtClean="0"/>
              <a:t>n   </a:t>
            </a:r>
            <a:r>
              <a:rPr lang="de-DE" sz="2400" smtClean="0"/>
              <a:t>Segmente. </a:t>
            </a:r>
          </a:p>
        </p:txBody>
      </p:sp>
      <p:grpSp>
        <p:nvGrpSpPr>
          <p:cNvPr id="9" name="Group 73"/>
          <p:cNvGrpSpPr>
            <a:grpSpLocks/>
          </p:cNvGrpSpPr>
          <p:nvPr/>
        </p:nvGrpSpPr>
        <p:grpSpPr bwMode="auto">
          <a:xfrm>
            <a:off x="9732963" y="3343275"/>
            <a:ext cx="660400" cy="3124200"/>
            <a:chOff x="6155" y="2112"/>
            <a:chExt cx="416" cy="1968"/>
          </a:xfrm>
        </p:grpSpPr>
        <p:sp>
          <p:nvSpPr>
            <p:cNvPr id="34982" name="Line 74"/>
            <p:cNvSpPr>
              <a:spLocks noChangeShapeType="1"/>
            </p:cNvSpPr>
            <p:nvPr/>
          </p:nvSpPr>
          <p:spPr bwMode="auto">
            <a:xfrm>
              <a:off x="6331" y="2112"/>
              <a:ext cx="0" cy="1968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83" name="Rectangle 75"/>
            <p:cNvSpPr>
              <a:spLocks noChangeArrowheads="1"/>
            </p:cNvSpPr>
            <p:nvPr/>
          </p:nvSpPr>
          <p:spPr bwMode="auto">
            <a:xfrm>
              <a:off x="6331" y="2736"/>
              <a:ext cx="24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/>
            <a:lstStyle/>
            <a:p>
              <a:pPr algn="l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de-DE" sz="2400" i="1">
                  <a:solidFill>
                    <a:schemeClr val="bg1"/>
                  </a:solidFill>
                  <a:latin typeface="Arial" charset="0"/>
                </a:rPr>
                <a:t>n</a:t>
              </a:r>
              <a:endParaRPr lang="de-DE" sz="200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34984" name="Rectangle 76"/>
            <p:cNvSpPr>
              <a:spLocks noChangeArrowheads="1"/>
            </p:cNvSpPr>
            <p:nvPr/>
          </p:nvSpPr>
          <p:spPr bwMode="auto">
            <a:xfrm>
              <a:off x="6155" y="2204"/>
              <a:ext cx="240" cy="1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/>
            <a:lstStyle/>
            <a:p>
              <a:pPr algn="l">
                <a:lnSpc>
                  <a:spcPct val="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de-DE" sz="1600">
                  <a:solidFill>
                    <a:schemeClr val="bg1"/>
                  </a:solidFill>
                  <a:latin typeface="Arial" charset="0"/>
                </a:rPr>
                <a:t>0</a:t>
              </a:r>
            </a:p>
            <a:p>
              <a:pPr algn="l">
                <a:lnSpc>
                  <a:spcPct val="50000"/>
                </a:lnSpc>
                <a:spcBef>
                  <a:spcPts val="600"/>
                </a:spcBef>
                <a:spcAft>
                  <a:spcPts val="600"/>
                </a:spcAft>
              </a:pPr>
              <a:endParaRPr lang="de-DE" sz="1600">
                <a:solidFill>
                  <a:schemeClr val="bg1"/>
                </a:solidFill>
                <a:latin typeface="Arial" charset="0"/>
              </a:endParaRPr>
            </a:p>
            <a:p>
              <a:pPr algn="l">
                <a:lnSpc>
                  <a:spcPct val="50000"/>
                </a:lnSpc>
                <a:spcBef>
                  <a:spcPts val="600"/>
                </a:spcBef>
                <a:spcAft>
                  <a:spcPts val="600"/>
                </a:spcAft>
              </a:pPr>
              <a:endParaRPr lang="de-DE" sz="1600">
                <a:solidFill>
                  <a:schemeClr val="bg1"/>
                </a:solidFill>
                <a:latin typeface="Arial" charset="0"/>
              </a:endParaRPr>
            </a:p>
            <a:p>
              <a:pPr algn="l">
                <a:lnSpc>
                  <a:spcPct val="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de-DE" sz="1600">
                  <a:solidFill>
                    <a:schemeClr val="bg1"/>
                  </a:solidFill>
                  <a:latin typeface="Arial" charset="0"/>
                </a:rPr>
                <a:t>1</a:t>
              </a:r>
            </a:p>
            <a:p>
              <a:pPr algn="l">
                <a:lnSpc>
                  <a:spcPct val="50000"/>
                </a:lnSpc>
                <a:spcBef>
                  <a:spcPts val="600"/>
                </a:spcBef>
                <a:spcAft>
                  <a:spcPts val="600"/>
                </a:spcAft>
              </a:pPr>
              <a:endParaRPr lang="de-DE" sz="1600">
                <a:solidFill>
                  <a:schemeClr val="bg1"/>
                </a:solidFill>
                <a:latin typeface="Arial" charset="0"/>
              </a:endParaRPr>
            </a:p>
            <a:p>
              <a:pPr algn="l">
                <a:lnSpc>
                  <a:spcPct val="50000"/>
                </a:lnSpc>
                <a:spcBef>
                  <a:spcPts val="600"/>
                </a:spcBef>
                <a:spcAft>
                  <a:spcPts val="600"/>
                </a:spcAft>
              </a:pPr>
              <a:endParaRPr lang="de-DE" sz="1600">
                <a:solidFill>
                  <a:schemeClr val="bg1"/>
                </a:solidFill>
                <a:latin typeface="Arial" charset="0"/>
              </a:endParaRPr>
            </a:p>
            <a:p>
              <a:pPr algn="l">
                <a:lnSpc>
                  <a:spcPct val="50000"/>
                </a:lnSpc>
                <a:spcBef>
                  <a:spcPts val="600"/>
                </a:spcBef>
                <a:spcAft>
                  <a:spcPts val="600"/>
                </a:spcAft>
              </a:pPr>
              <a:endParaRPr lang="de-DE" sz="1600">
                <a:solidFill>
                  <a:schemeClr val="bg1"/>
                </a:solidFill>
                <a:latin typeface="Arial" charset="0"/>
              </a:endParaRPr>
            </a:p>
            <a:p>
              <a:pPr algn="l">
                <a:lnSpc>
                  <a:spcPct val="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de-DE" sz="1600">
                  <a:solidFill>
                    <a:schemeClr val="bg1"/>
                  </a:solidFill>
                  <a:latin typeface="Arial" charset="0"/>
                </a:rPr>
                <a:t>2</a:t>
              </a:r>
            </a:p>
          </p:txBody>
        </p:sp>
      </p:grpSp>
      <p:grpSp>
        <p:nvGrpSpPr>
          <p:cNvPr id="10" name="Group 77"/>
          <p:cNvGrpSpPr>
            <a:grpSpLocks/>
          </p:cNvGrpSpPr>
          <p:nvPr/>
        </p:nvGrpSpPr>
        <p:grpSpPr bwMode="auto">
          <a:xfrm>
            <a:off x="347663" y="1063625"/>
            <a:ext cx="7543800" cy="2643188"/>
            <a:chOff x="219" y="670"/>
            <a:chExt cx="4752" cy="1665"/>
          </a:xfrm>
        </p:grpSpPr>
        <p:sp>
          <p:nvSpPr>
            <p:cNvPr id="34980" name="Rectangle 78"/>
            <p:cNvSpPr>
              <a:spLocks noChangeArrowheads="1"/>
            </p:cNvSpPr>
            <p:nvPr/>
          </p:nvSpPr>
          <p:spPr bwMode="auto">
            <a:xfrm>
              <a:off x="219" y="670"/>
              <a:ext cx="4752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/>
            <a:lstStyle/>
            <a:p>
              <a:pPr algn="l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de-DE" sz="2400">
                  <a:solidFill>
                    <a:schemeClr val="bg2"/>
                  </a:solidFill>
                  <a:latin typeface="Arial" charset="0"/>
                </a:rPr>
                <a:t>Segmente haben 3 Zustände:  </a:t>
              </a:r>
              <a:r>
                <a:rPr lang="de-DE" sz="2400" b="1">
                  <a:solidFill>
                    <a:schemeClr val="accent2"/>
                  </a:solidFill>
                  <a:latin typeface="Arial" charset="0"/>
                </a:rPr>
                <a:t>V</a:t>
              </a:r>
              <a:r>
                <a:rPr lang="de-DE" sz="2400">
                  <a:solidFill>
                    <a:schemeClr val="bg2"/>
                  </a:solidFill>
                  <a:latin typeface="Arial" charset="0"/>
                </a:rPr>
                <a:t>oll  </a:t>
              </a:r>
              <a:r>
                <a:rPr lang="de-DE" sz="2400" b="1">
                  <a:solidFill>
                    <a:srgbClr val="BB2DA0"/>
                  </a:solidFill>
                  <a:latin typeface="Arial" charset="0"/>
                </a:rPr>
                <a:t>L</a:t>
              </a:r>
              <a:r>
                <a:rPr lang="de-DE" sz="2400">
                  <a:solidFill>
                    <a:schemeClr val="bg2"/>
                  </a:solidFill>
                  <a:latin typeface="Arial" charset="0"/>
                </a:rPr>
                <a:t>eer   </a:t>
              </a:r>
              <a:r>
                <a:rPr lang="de-DE" sz="2400" b="1">
                  <a:solidFill>
                    <a:schemeClr val="accent2"/>
                  </a:solidFill>
                  <a:latin typeface="Arial" charset="0"/>
                </a:rPr>
                <a:t>G</a:t>
              </a:r>
              <a:r>
                <a:rPr lang="de-DE" sz="2400">
                  <a:solidFill>
                    <a:schemeClr val="bg2"/>
                  </a:solidFill>
                  <a:latin typeface="Arial" charset="0"/>
                </a:rPr>
                <a:t>emischt</a:t>
              </a:r>
            </a:p>
          </p:txBody>
        </p:sp>
        <p:sp>
          <p:nvSpPr>
            <p:cNvPr id="34981" name="Text Box 79"/>
            <p:cNvSpPr txBox="1">
              <a:spLocks noChangeArrowheads="1"/>
            </p:cNvSpPr>
            <p:nvPr/>
          </p:nvSpPr>
          <p:spPr bwMode="auto">
            <a:xfrm>
              <a:off x="4150" y="2075"/>
              <a:ext cx="20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</p:grpSp>
      <p:grpSp>
        <p:nvGrpSpPr>
          <p:cNvPr id="11" name="Group 274"/>
          <p:cNvGrpSpPr>
            <a:grpSpLocks/>
          </p:cNvGrpSpPr>
          <p:nvPr/>
        </p:nvGrpSpPr>
        <p:grpSpPr bwMode="auto">
          <a:xfrm>
            <a:off x="4918075" y="4159250"/>
            <a:ext cx="4275138" cy="457200"/>
            <a:chOff x="3098" y="2620"/>
            <a:chExt cx="2693" cy="288"/>
          </a:xfrm>
        </p:grpSpPr>
        <p:sp>
          <p:nvSpPr>
            <p:cNvPr id="34975" name="Text Box 216"/>
            <p:cNvSpPr txBox="1">
              <a:spLocks noChangeArrowheads="1"/>
            </p:cNvSpPr>
            <p:nvPr/>
          </p:nvSpPr>
          <p:spPr bwMode="auto">
            <a:xfrm>
              <a:off x="3098" y="2648"/>
              <a:ext cx="20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4976" name="Text Box 217"/>
            <p:cNvSpPr txBox="1">
              <a:spLocks noChangeArrowheads="1"/>
            </p:cNvSpPr>
            <p:nvPr/>
          </p:nvSpPr>
          <p:spPr bwMode="auto">
            <a:xfrm>
              <a:off x="4977" y="2648"/>
              <a:ext cx="20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4977" name="Text Box 218"/>
            <p:cNvSpPr txBox="1">
              <a:spLocks noChangeArrowheads="1"/>
            </p:cNvSpPr>
            <p:nvPr/>
          </p:nvSpPr>
          <p:spPr bwMode="auto">
            <a:xfrm>
              <a:off x="4124" y="2648"/>
              <a:ext cx="20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4978" name="Rectangle 220"/>
            <p:cNvSpPr>
              <a:spLocks noChangeArrowheads="1"/>
            </p:cNvSpPr>
            <p:nvPr/>
          </p:nvSpPr>
          <p:spPr bwMode="auto">
            <a:xfrm>
              <a:off x="5652" y="2699"/>
              <a:ext cx="139" cy="139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979" name="Text Box 221"/>
            <p:cNvSpPr txBox="1">
              <a:spLocks noChangeArrowheads="1"/>
            </p:cNvSpPr>
            <p:nvPr/>
          </p:nvSpPr>
          <p:spPr bwMode="auto">
            <a:xfrm>
              <a:off x="5659" y="2620"/>
              <a:ext cx="1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400">
                  <a:solidFill>
                    <a:schemeClr val="accent2"/>
                  </a:solidFill>
                  <a:latin typeface="Arial" charset="0"/>
                </a:rPr>
                <a:t>v</a:t>
              </a:r>
              <a:endParaRPr lang="de-DE" sz="2400"/>
            </a:p>
          </p:txBody>
        </p:sp>
      </p:grpSp>
      <p:grpSp>
        <p:nvGrpSpPr>
          <p:cNvPr id="12" name="Group 222"/>
          <p:cNvGrpSpPr>
            <a:grpSpLocks/>
          </p:cNvGrpSpPr>
          <p:nvPr/>
        </p:nvGrpSpPr>
        <p:grpSpPr bwMode="auto">
          <a:xfrm>
            <a:off x="5056188" y="3659188"/>
            <a:ext cx="4076700" cy="603250"/>
            <a:chOff x="3185" y="2317"/>
            <a:chExt cx="2568" cy="380"/>
          </a:xfrm>
        </p:grpSpPr>
        <p:sp>
          <p:nvSpPr>
            <p:cNvPr id="34970" name="Line 223"/>
            <p:cNvSpPr>
              <a:spLocks noChangeShapeType="1"/>
            </p:cNvSpPr>
            <p:nvPr/>
          </p:nvSpPr>
          <p:spPr bwMode="auto">
            <a:xfrm flipH="1">
              <a:off x="3185" y="2317"/>
              <a:ext cx="1056" cy="37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71" name="Line 224"/>
            <p:cNvSpPr>
              <a:spLocks noChangeShapeType="1"/>
            </p:cNvSpPr>
            <p:nvPr/>
          </p:nvSpPr>
          <p:spPr bwMode="auto">
            <a:xfrm flipH="1">
              <a:off x="4236" y="2322"/>
              <a:ext cx="5" cy="37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72" name="Line 225"/>
            <p:cNvSpPr>
              <a:spLocks noChangeShapeType="1"/>
            </p:cNvSpPr>
            <p:nvPr/>
          </p:nvSpPr>
          <p:spPr bwMode="auto">
            <a:xfrm>
              <a:off x="4246" y="2322"/>
              <a:ext cx="816" cy="37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73" name="Line 226"/>
            <p:cNvSpPr>
              <a:spLocks noChangeShapeType="1"/>
            </p:cNvSpPr>
            <p:nvPr/>
          </p:nvSpPr>
          <p:spPr bwMode="auto">
            <a:xfrm>
              <a:off x="4251" y="2322"/>
              <a:ext cx="1502" cy="33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74" name="Rectangle 227"/>
            <p:cNvSpPr>
              <a:spLocks noChangeArrowheads="1"/>
            </p:cNvSpPr>
            <p:nvPr/>
          </p:nvSpPr>
          <p:spPr bwMode="auto">
            <a:xfrm>
              <a:off x="3344" y="2430"/>
              <a:ext cx="24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/>
            <a:lstStyle/>
            <a:p>
              <a:pPr algn="l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de-DE" sz="1400">
                  <a:solidFill>
                    <a:schemeClr val="bg2"/>
                  </a:solidFill>
                  <a:latin typeface="Arial" charset="0"/>
                </a:rPr>
                <a:t>0                       1                  2                        3</a:t>
              </a:r>
            </a:p>
          </p:txBody>
        </p:sp>
      </p:grpSp>
      <p:grpSp>
        <p:nvGrpSpPr>
          <p:cNvPr id="13" name="Group 271"/>
          <p:cNvGrpSpPr>
            <a:grpSpLocks/>
          </p:cNvGrpSpPr>
          <p:nvPr/>
        </p:nvGrpSpPr>
        <p:grpSpPr bwMode="auto">
          <a:xfrm>
            <a:off x="3684588" y="5661025"/>
            <a:ext cx="6121400" cy="1196975"/>
            <a:chOff x="2321" y="3566"/>
            <a:chExt cx="3856" cy="754"/>
          </a:xfrm>
        </p:grpSpPr>
        <p:grpSp>
          <p:nvGrpSpPr>
            <p:cNvPr id="34874" name="Group 128"/>
            <p:cNvGrpSpPr>
              <a:grpSpLocks/>
            </p:cNvGrpSpPr>
            <p:nvPr/>
          </p:nvGrpSpPr>
          <p:grpSpPr bwMode="auto">
            <a:xfrm>
              <a:off x="6038" y="4069"/>
              <a:ext cx="139" cy="250"/>
              <a:chOff x="3186" y="3253"/>
              <a:chExt cx="192" cy="345"/>
            </a:xfrm>
          </p:grpSpPr>
          <p:sp>
            <p:nvSpPr>
              <p:cNvPr id="34968" name="Rectangle 129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69" name="Text Box 130"/>
              <p:cNvSpPr txBox="1">
                <a:spLocks noChangeArrowheads="1"/>
              </p:cNvSpPr>
              <p:nvPr/>
            </p:nvSpPr>
            <p:spPr bwMode="auto">
              <a:xfrm>
                <a:off x="3193" y="3253"/>
                <a:ext cx="171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0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2000"/>
              </a:p>
            </p:txBody>
          </p:sp>
        </p:grpSp>
        <p:grpSp>
          <p:nvGrpSpPr>
            <p:cNvPr id="34875" name="Group 140"/>
            <p:cNvGrpSpPr>
              <a:grpSpLocks/>
            </p:cNvGrpSpPr>
            <p:nvPr/>
          </p:nvGrpSpPr>
          <p:grpSpPr bwMode="auto">
            <a:xfrm>
              <a:off x="5090" y="4069"/>
              <a:ext cx="139" cy="250"/>
              <a:chOff x="3186" y="3253"/>
              <a:chExt cx="192" cy="345"/>
            </a:xfrm>
          </p:grpSpPr>
          <p:sp>
            <p:nvSpPr>
              <p:cNvPr id="34966" name="Rectangle 141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67" name="Text Box 142"/>
              <p:cNvSpPr txBox="1">
                <a:spLocks noChangeArrowheads="1"/>
              </p:cNvSpPr>
              <p:nvPr/>
            </p:nvSpPr>
            <p:spPr bwMode="auto">
              <a:xfrm>
                <a:off x="3196" y="3253"/>
                <a:ext cx="171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0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2000"/>
              </a:p>
            </p:txBody>
          </p:sp>
        </p:grpSp>
        <p:grpSp>
          <p:nvGrpSpPr>
            <p:cNvPr id="34876" name="Group 149"/>
            <p:cNvGrpSpPr>
              <a:grpSpLocks/>
            </p:cNvGrpSpPr>
            <p:nvPr/>
          </p:nvGrpSpPr>
          <p:grpSpPr bwMode="auto">
            <a:xfrm>
              <a:off x="4713" y="4069"/>
              <a:ext cx="139" cy="250"/>
              <a:chOff x="3186" y="3253"/>
              <a:chExt cx="192" cy="345"/>
            </a:xfrm>
          </p:grpSpPr>
          <p:sp>
            <p:nvSpPr>
              <p:cNvPr id="34964" name="Rectangle 150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65" name="Text Box 151"/>
              <p:cNvSpPr txBox="1">
                <a:spLocks noChangeArrowheads="1"/>
              </p:cNvSpPr>
              <p:nvPr/>
            </p:nvSpPr>
            <p:spPr bwMode="auto">
              <a:xfrm>
                <a:off x="3196" y="3253"/>
                <a:ext cx="171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0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2000"/>
              </a:p>
            </p:txBody>
          </p:sp>
        </p:grpSp>
        <p:grpSp>
          <p:nvGrpSpPr>
            <p:cNvPr id="34877" name="Group 228"/>
            <p:cNvGrpSpPr>
              <a:grpSpLocks/>
            </p:cNvGrpSpPr>
            <p:nvPr/>
          </p:nvGrpSpPr>
          <p:grpSpPr bwMode="auto">
            <a:xfrm>
              <a:off x="2321" y="4031"/>
              <a:ext cx="144" cy="288"/>
              <a:chOff x="2321" y="4043"/>
              <a:chExt cx="144" cy="288"/>
            </a:xfrm>
          </p:grpSpPr>
          <p:sp>
            <p:nvSpPr>
              <p:cNvPr id="34962" name="Rectangle 153"/>
              <p:cNvSpPr>
                <a:spLocks noChangeArrowheads="1"/>
              </p:cNvSpPr>
              <p:nvPr/>
            </p:nvSpPr>
            <p:spPr bwMode="auto">
              <a:xfrm>
                <a:off x="2326" y="4134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63" name="Text Box 154"/>
              <p:cNvSpPr txBox="1">
                <a:spLocks noChangeArrowheads="1"/>
              </p:cNvSpPr>
              <p:nvPr/>
            </p:nvSpPr>
            <p:spPr bwMode="auto">
              <a:xfrm>
                <a:off x="2321" y="4043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/>
              </a:p>
            </p:txBody>
          </p:sp>
        </p:grpSp>
        <p:grpSp>
          <p:nvGrpSpPr>
            <p:cNvPr id="34878" name="Group 158"/>
            <p:cNvGrpSpPr>
              <a:grpSpLocks/>
            </p:cNvGrpSpPr>
            <p:nvPr/>
          </p:nvGrpSpPr>
          <p:grpSpPr bwMode="auto">
            <a:xfrm>
              <a:off x="2626" y="4069"/>
              <a:ext cx="139" cy="250"/>
              <a:chOff x="3186" y="3253"/>
              <a:chExt cx="192" cy="345"/>
            </a:xfrm>
          </p:grpSpPr>
          <p:sp>
            <p:nvSpPr>
              <p:cNvPr id="34960" name="Rectangle 159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61" name="Text Box 160"/>
              <p:cNvSpPr txBox="1">
                <a:spLocks noChangeArrowheads="1"/>
              </p:cNvSpPr>
              <p:nvPr/>
            </p:nvSpPr>
            <p:spPr bwMode="auto">
              <a:xfrm>
                <a:off x="3196" y="3253"/>
                <a:ext cx="171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0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2000"/>
              </a:p>
            </p:txBody>
          </p:sp>
        </p:grpSp>
        <p:grpSp>
          <p:nvGrpSpPr>
            <p:cNvPr id="34879" name="Group 161"/>
            <p:cNvGrpSpPr>
              <a:grpSpLocks/>
            </p:cNvGrpSpPr>
            <p:nvPr/>
          </p:nvGrpSpPr>
          <p:grpSpPr bwMode="auto">
            <a:xfrm>
              <a:off x="2761" y="4069"/>
              <a:ext cx="139" cy="250"/>
              <a:chOff x="3186" y="3253"/>
              <a:chExt cx="192" cy="345"/>
            </a:xfrm>
          </p:grpSpPr>
          <p:sp>
            <p:nvSpPr>
              <p:cNvPr id="34958" name="Rectangle 162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59" name="Text Box 163"/>
              <p:cNvSpPr txBox="1">
                <a:spLocks noChangeArrowheads="1"/>
              </p:cNvSpPr>
              <p:nvPr/>
            </p:nvSpPr>
            <p:spPr bwMode="auto">
              <a:xfrm>
                <a:off x="3196" y="3253"/>
                <a:ext cx="171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0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2000"/>
              </a:p>
            </p:txBody>
          </p:sp>
        </p:grpSp>
        <p:grpSp>
          <p:nvGrpSpPr>
            <p:cNvPr id="34880" name="Group 164"/>
            <p:cNvGrpSpPr>
              <a:grpSpLocks/>
            </p:cNvGrpSpPr>
            <p:nvPr/>
          </p:nvGrpSpPr>
          <p:grpSpPr bwMode="auto">
            <a:xfrm>
              <a:off x="4431" y="4069"/>
              <a:ext cx="139" cy="250"/>
              <a:chOff x="3186" y="3253"/>
              <a:chExt cx="192" cy="345"/>
            </a:xfrm>
          </p:grpSpPr>
          <p:sp>
            <p:nvSpPr>
              <p:cNvPr id="34956" name="Rectangle 165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57" name="Text Box 166"/>
              <p:cNvSpPr txBox="1">
                <a:spLocks noChangeArrowheads="1"/>
              </p:cNvSpPr>
              <p:nvPr/>
            </p:nvSpPr>
            <p:spPr bwMode="auto">
              <a:xfrm>
                <a:off x="3196" y="3253"/>
                <a:ext cx="171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0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2000"/>
              </a:p>
            </p:txBody>
          </p:sp>
        </p:grpSp>
        <p:grpSp>
          <p:nvGrpSpPr>
            <p:cNvPr id="34881" name="Group 176"/>
            <p:cNvGrpSpPr>
              <a:grpSpLocks/>
            </p:cNvGrpSpPr>
            <p:nvPr/>
          </p:nvGrpSpPr>
          <p:grpSpPr bwMode="auto">
            <a:xfrm>
              <a:off x="3734" y="4069"/>
              <a:ext cx="139" cy="250"/>
              <a:chOff x="3186" y="3253"/>
              <a:chExt cx="192" cy="345"/>
            </a:xfrm>
          </p:grpSpPr>
          <p:sp>
            <p:nvSpPr>
              <p:cNvPr id="34954" name="Rectangle 177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55" name="Text Box 178"/>
              <p:cNvSpPr txBox="1">
                <a:spLocks noChangeArrowheads="1"/>
              </p:cNvSpPr>
              <p:nvPr/>
            </p:nvSpPr>
            <p:spPr bwMode="auto">
              <a:xfrm>
                <a:off x="3196" y="3253"/>
                <a:ext cx="171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0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2000"/>
              </a:p>
            </p:txBody>
          </p:sp>
        </p:grpSp>
        <p:grpSp>
          <p:nvGrpSpPr>
            <p:cNvPr id="34882" name="Group 185"/>
            <p:cNvGrpSpPr>
              <a:grpSpLocks/>
            </p:cNvGrpSpPr>
            <p:nvPr/>
          </p:nvGrpSpPr>
          <p:grpSpPr bwMode="auto">
            <a:xfrm>
              <a:off x="3429" y="4069"/>
              <a:ext cx="139" cy="250"/>
              <a:chOff x="3186" y="3253"/>
              <a:chExt cx="192" cy="345"/>
            </a:xfrm>
          </p:grpSpPr>
          <p:sp>
            <p:nvSpPr>
              <p:cNvPr id="34952" name="Rectangle 186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53" name="Text Box 187"/>
              <p:cNvSpPr txBox="1">
                <a:spLocks noChangeArrowheads="1"/>
              </p:cNvSpPr>
              <p:nvPr/>
            </p:nvSpPr>
            <p:spPr bwMode="auto">
              <a:xfrm>
                <a:off x="3196" y="3253"/>
                <a:ext cx="171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0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2000"/>
              </a:p>
            </p:txBody>
          </p:sp>
        </p:grpSp>
        <p:grpSp>
          <p:nvGrpSpPr>
            <p:cNvPr id="34883" name="Group 188"/>
            <p:cNvGrpSpPr>
              <a:grpSpLocks/>
            </p:cNvGrpSpPr>
            <p:nvPr/>
          </p:nvGrpSpPr>
          <p:grpSpPr bwMode="auto">
            <a:xfrm>
              <a:off x="3135" y="4069"/>
              <a:ext cx="139" cy="250"/>
              <a:chOff x="3186" y="3253"/>
              <a:chExt cx="192" cy="345"/>
            </a:xfrm>
          </p:grpSpPr>
          <p:sp>
            <p:nvSpPr>
              <p:cNvPr id="34950" name="Rectangle 189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51" name="Text Box 190"/>
              <p:cNvSpPr txBox="1">
                <a:spLocks noChangeArrowheads="1"/>
              </p:cNvSpPr>
              <p:nvPr/>
            </p:nvSpPr>
            <p:spPr bwMode="auto">
              <a:xfrm>
                <a:off x="3196" y="3253"/>
                <a:ext cx="171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0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2000"/>
              </a:p>
            </p:txBody>
          </p:sp>
        </p:grpSp>
        <p:sp>
          <p:nvSpPr>
            <p:cNvPr id="34884" name="Line 191"/>
            <p:cNvSpPr>
              <a:spLocks noChangeShapeType="1"/>
            </p:cNvSpPr>
            <p:nvPr/>
          </p:nvSpPr>
          <p:spPr bwMode="auto">
            <a:xfrm flipH="1">
              <a:off x="2411" y="3575"/>
              <a:ext cx="356" cy="50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5" name="Line 192"/>
            <p:cNvSpPr>
              <a:spLocks noChangeShapeType="1"/>
            </p:cNvSpPr>
            <p:nvPr/>
          </p:nvSpPr>
          <p:spPr bwMode="auto">
            <a:xfrm flipH="1">
              <a:off x="2570" y="3580"/>
              <a:ext cx="197" cy="49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6" name="Line 193"/>
            <p:cNvSpPr>
              <a:spLocks noChangeShapeType="1"/>
            </p:cNvSpPr>
            <p:nvPr/>
          </p:nvSpPr>
          <p:spPr bwMode="auto">
            <a:xfrm flipH="1">
              <a:off x="2719" y="3580"/>
              <a:ext cx="53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7" name="Line 194"/>
            <p:cNvSpPr>
              <a:spLocks noChangeShapeType="1"/>
            </p:cNvSpPr>
            <p:nvPr/>
          </p:nvSpPr>
          <p:spPr bwMode="auto">
            <a:xfrm>
              <a:off x="2777" y="3580"/>
              <a:ext cx="72" cy="49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8" name="Line 195"/>
            <p:cNvSpPr>
              <a:spLocks noChangeShapeType="1"/>
            </p:cNvSpPr>
            <p:nvPr/>
          </p:nvSpPr>
          <p:spPr bwMode="auto">
            <a:xfrm flipH="1">
              <a:off x="3046" y="3576"/>
              <a:ext cx="77" cy="49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9" name="Line 196"/>
            <p:cNvSpPr>
              <a:spLocks noChangeShapeType="1"/>
            </p:cNvSpPr>
            <p:nvPr/>
          </p:nvSpPr>
          <p:spPr bwMode="auto">
            <a:xfrm>
              <a:off x="3123" y="3581"/>
              <a:ext cx="76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0" name="Line 197"/>
            <p:cNvSpPr>
              <a:spLocks noChangeShapeType="1"/>
            </p:cNvSpPr>
            <p:nvPr/>
          </p:nvSpPr>
          <p:spPr bwMode="auto">
            <a:xfrm>
              <a:off x="3128" y="3581"/>
              <a:ext cx="235" cy="49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1" name="Line 198"/>
            <p:cNvSpPr>
              <a:spLocks noChangeShapeType="1"/>
            </p:cNvSpPr>
            <p:nvPr/>
          </p:nvSpPr>
          <p:spPr bwMode="auto">
            <a:xfrm>
              <a:off x="3133" y="3581"/>
              <a:ext cx="355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2" name="Line 199"/>
            <p:cNvSpPr>
              <a:spLocks noChangeShapeType="1"/>
            </p:cNvSpPr>
            <p:nvPr/>
          </p:nvSpPr>
          <p:spPr bwMode="auto">
            <a:xfrm flipH="1">
              <a:off x="3708" y="3585"/>
              <a:ext cx="135" cy="48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3" name="Line 200"/>
            <p:cNvSpPr>
              <a:spLocks noChangeShapeType="1"/>
            </p:cNvSpPr>
            <p:nvPr/>
          </p:nvSpPr>
          <p:spPr bwMode="auto">
            <a:xfrm flipH="1">
              <a:off x="3843" y="3590"/>
              <a:ext cx="0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4" name="Line 201"/>
            <p:cNvSpPr>
              <a:spLocks noChangeShapeType="1"/>
            </p:cNvSpPr>
            <p:nvPr/>
          </p:nvSpPr>
          <p:spPr bwMode="auto">
            <a:xfrm>
              <a:off x="3848" y="3590"/>
              <a:ext cx="144" cy="48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5" name="Line 202"/>
            <p:cNvSpPr>
              <a:spLocks noChangeShapeType="1"/>
            </p:cNvSpPr>
            <p:nvPr/>
          </p:nvSpPr>
          <p:spPr bwMode="auto">
            <a:xfrm>
              <a:off x="3853" y="3590"/>
              <a:ext cx="274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6" name="Line 203"/>
            <p:cNvSpPr>
              <a:spLocks noChangeShapeType="1"/>
            </p:cNvSpPr>
            <p:nvPr/>
          </p:nvSpPr>
          <p:spPr bwMode="auto">
            <a:xfrm flipH="1">
              <a:off x="4356" y="3571"/>
              <a:ext cx="250" cy="51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7" name="Line 204"/>
            <p:cNvSpPr>
              <a:spLocks noChangeShapeType="1"/>
            </p:cNvSpPr>
            <p:nvPr/>
          </p:nvSpPr>
          <p:spPr bwMode="auto">
            <a:xfrm flipH="1">
              <a:off x="4491" y="3576"/>
              <a:ext cx="115" cy="49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8" name="Line 205"/>
            <p:cNvSpPr>
              <a:spLocks noChangeShapeType="1"/>
            </p:cNvSpPr>
            <p:nvPr/>
          </p:nvSpPr>
          <p:spPr bwMode="auto">
            <a:xfrm>
              <a:off x="4611" y="3576"/>
              <a:ext cx="34" cy="50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9" name="Line 206"/>
            <p:cNvSpPr>
              <a:spLocks noChangeShapeType="1"/>
            </p:cNvSpPr>
            <p:nvPr/>
          </p:nvSpPr>
          <p:spPr bwMode="auto">
            <a:xfrm>
              <a:off x="4616" y="3576"/>
              <a:ext cx="177" cy="49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0" name="Line 207"/>
            <p:cNvSpPr>
              <a:spLocks noChangeShapeType="1"/>
            </p:cNvSpPr>
            <p:nvPr/>
          </p:nvSpPr>
          <p:spPr bwMode="auto">
            <a:xfrm flipH="1">
              <a:off x="5009" y="3580"/>
              <a:ext cx="441" cy="50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1" name="Line 208"/>
            <p:cNvSpPr>
              <a:spLocks noChangeShapeType="1"/>
            </p:cNvSpPr>
            <p:nvPr/>
          </p:nvSpPr>
          <p:spPr bwMode="auto">
            <a:xfrm flipH="1">
              <a:off x="5166" y="3585"/>
              <a:ext cx="284" cy="50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2" name="Line 209"/>
            <p:cNvSpPr>
              <a:spLocks noChangeShapeType="1"/>
            </p:cNvSpPr>
            <p:nvPr/>
          </p:nvSpPr>
          <p:spPr bwMode="auto">
            <a:xfrm flipH="1">
              <a:off x="5287" y="3585"/>
              <a:ext cx="168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3" name="Line 210"/>
            <p:cNvSpPr>
              <a:spLocks noChangeShapeType="1"/>
            </p:cNvSpPr>
            <p:nvPr/>
          </p:nvSpPr>
          <p:spPr bwMode="auto">
            <a:xfrm flipH="1">
              <a:off x="5445" y="3585"/>
              <a:ext cx="15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4" name="Line 211"/>
            <p:cNvSpPr>
              <a:spLocks noChangeShapeType="1"/>
            </p:cNvSpPr>
            <p:nvPr/>
          </p:nvSpPr>
          <p:spPr bwMode="auto">
            <a:xfrm flipH="1">
              <a:off x="5686" y="3566"/>
              <a:ext cx="139" cy="51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5" name="Line 212"/>
            <p:cNvSpPr>
              <a:spLocks noChangeShapeType="1"/>
            </p:cNvSpPr>
            <p:nvPr/>
          </p:nvSpPr>
          <p:spPr bwMode="auto">
            <a:xfrm flipH="1">
              <a:off x="5820" y="3571"/>
              <a:ext cx="5" cy="50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6" name="Line 213"/>
            <p:cNvSpPr>
              <a:spLocks noChangeShapeType="1"/>
            </p:cNvSpPr>
            <p:nvPr/>
          </p:nvSpPr>
          <p:spPr bwMode="auto">
            <a:xfrm>
              <a:off x="5830" y="3571"/>
              <a:ext cx="140" cy="50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7" name="Line 214"/>
            <p:cNvSpPr>
              <a:spLocks noChangeShapeType="1"/>
            </p:cNvSpPr>
            <p:nvPr/>
          </p:nvSpPr>
          <p:spPr bwMode="auto">
            <a:xfrm>
              <a:off x="5835" y="3571"/>
              <a:ext cx="244" cy="49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4908" name="Group 229"/>
            <p:cNvGrpSpPr>
              <a:grpSpLocks/>
            </p:cNvGrpSpPr>
            <p:nvPr/>
          </p:nvGrpSpPr>
          <p:grpSpPr bwMode="auto">
            <a:xfrm>
              <a:off x="2497" y="4031"/>
              <a:ext cx="139" cy="288"/>
              <a:chOff x="2318" y="4043"/>
              <a:chExt cx="139" cy="288"/>
            </a:xfrm>
          </p:grpSpPr>
          <p:sp>
            <p:nvSpPr>
              <p:cNvPr id="34948" name="Rectangle 230"/>
              <p:cNvSpPr>
                <a:spLocks noChangeArrowheads="1"/>
              </p:cNvSpPr>
              <p:nvPr/>
            </p:nvSpPr>
            <p:spPr bwMode="auto">
              <a:xfrm>
                <a:off x="2318" y="4134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49" name="Text Box 231"/>
              <p:cNvSpPr txBox="1">
                <a:spLocks noChangeArrowheads="1"/>
              </p:cNvSpPr>
              <p:nvPr/>
            </p:nvSpPr>
            <p:spPr bwMode="auto">
              <a:xfrm>
                <a:off x="2321" y="4043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/>
              </a:p>
            </p:txBody>
          </p:sp>
        </p:grpSp>
        <p:grpSp>
          <p:nvGrpSpPr>
            <p:cNvPr id="34909" name="Group 232"/>
            <p:cNvGrpSpPr>
              <a:grpSpLocks/>
            </p:cNvGrpSpPr>
            <p:nvPr/>
          </p:nvGrpSpPr>
          <p:grpSpPr bwMode="auto">
            <a:xfrm>
              <a:off x="3009" y="4031"/>
              <a:ext cx="139" cy="288"/>
              <a:chOff x="2318" y="4043"/>
              <a:chExt cx="139" cy="288"/>
            </a:xfrm>
          </p:grpSpPr>
          <p:sp>
            <p:nvSpPr>
              <p:cNvPr id="34946" name="Rectangle 233"/>
              <p:cNvSpPr>
                <a:spLocks noChangeArrowheads="1"/>
              </p:cNvSpPr>
              <p:nvPr/>
            </p:nvSpPr>
            <p:spPr bwMode="auto">
              <a:xfrm>
                <a:off x="2318" y="4134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47" name="Text Box 234"/>
              <p:cNvSpPr txBox="1">
                <a:spLocks noChangeArrowheads="1"/>
              </p:cNvSpPr>
              <p:nvPr/>
            </p:nvSpPr>
            <p:spPr bwMode="auto">
              <a:xfrm>
                <a:off x="2321" y="4043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/>
              </a:p>
            </p:txBody>
          </p:sp>
        </p:grpSp>
        <p:grpSp>
          <p:nvGrpSpPr>
            <p:cNvPr id="34910" name="Group 235"/>
            <p:cNvGrpSpPr>
              <a:grpSpLocks/>
            </p:cNvGrpSpPr>
            <p:nvPr/>
          </p:nvGrpSpPr>
          <p:grpSpPr bwMode="auto">
            <a:xfrm>
              <a:off x="3297" y="4031"/>
              <a:ext cx="139" cy="288"/>
              <a:chOff x="2318" y="4043"/>
              <a:chExt cx="139" cy="288"/>
            </a:xfrm>
          </p:grpSpPr>
          <p:sp>
            <p:nvSpPr>
              <p:cNvPr id="34944" name="Rectangle 236"/>
              <p:cNvSpPr>
                <a:spLocks noChangeArrowheads="1"/>
              </p:cNvSpPr>
              <p:nvPr/>
            </p:nvSpPr>
            <p:spPr bwMode="auto">
              <a:xfrm>
                <a:off x="2318" y="4134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45" name="Text Box 237"/>
              <p:cNvSpPr txBox="1">
                <a:spLocks noChangeArrowheads="1"/>
              </p:cNvSpPr>
              <p:nvPr/>
            </p:nvSpPr>
            <p:spPr bwMode="auto">
              <a:xfrm>
                <a:off x="2321" y="4043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/>
              </a:p>
            </p:txBody>
          </p:sp>
        </p:grpSp>
        <p:grpSp>
          <p:nvGrpSpPr>
            <p:cNvPr id="34911" name="Group 238"/>
            <p:cNvGrpSpPr>
              <a:grpSpLocks/>
            </p:cNvGrpSpPr>
            <p:nvPr/>
          </p:nvGrpSpPr>
          <p:grpSpPr bwMode="auto">
            <a:xfrm>
              <a:off x="3588" y="4031"/>
              <a:ext cx="144" cy="288"/>
              <a:chOff x="2321" y="4043"/>
              <a:chExt cx="144" cy="288"/>
            </a:xfrm>
          </p:grpSpPr>
          <p:sp>
            <p:nvSpPr>
              <p:cNvPr id="34942" name="Rectangle 239"/>
              <p:cNvSpPr>
                <a:spLocks noChangeArrowheads="1"/>
              </p:cNvSpPr>
              <p:nvPr/>
            </p:nvSpPr>
            <p:spPr bwMode="auto">
              <a:xfrm>
                <a:off x="2326" y="4134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43" name="Text Box 240"/>
              <p:cNvSpPr txBox="1">
                <a:spLocks noChangeArrowheads="1"/>
              </p:cNvSpPr>
              <p:nvPr/>
            </p:nvSpPr>
            <p:spPr bwMode="auto">
              <a:xfrm>
                <a:off x="2321" y="4043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/>
              </a:p>
            </p:txBody>
          </p:sp>
        </p:grpSp>
        <p:grpSp>
          <p:nvGrpSpPr>
            <p:cNvPr id="34912" name="Group 241"/>
            <p:cNvGrpSpPr>
              <a:grpSpLocks/>
            </p:cNvGrpSpPr>
            <p:nvPr/>
          </p:nvGrpSpPr>
          <p:grpSpPr bwMode="auto">
            <a:xfrm>
              <a:off x="3906" y="4031"/>
              <a:ext cx="144" cy="288"/>
              <a:chOff x="2321" y="4043"/>
              <a:chExt cx="144" cy="288"/>
            </a:xfrm>
          </p:grpSpPr>
          <p:sp>
            <p:nvSpPr>
              <p:cNvPr id="34940" name="Rectangle 242"/>
              <p:cNvSpPr>
                <a:spLocks noChangeArrowheads="1"/>
              </p:cNvSpPr>
              <p:nvPr/>
            </p:nvSpPr>
            <p:spPr bwMode="auto">
              <a:xfrm>
                <a:off x="2326" y="4134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41" name="Text Box 243"/>
              <p:cNvSpPr txBox="1">
                <a:spLocks noChangeArrowheads="1"/>
              </p:cNvSpPr>
              <p:nvPr/>
            </p:nvSpPr>
            <p:spPr bwMode="auto">
              <a:xfrm>
                <a:off x="2321" y="4043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/>
              </a:p>
            </p:txBody>
          </p:sp>
        </p:grpSp>
        <p:grpSp>
          <p:nvGrpSpPr>
            <p:cNvPr id="34913" name="Group 244"/>
            <p:cNvGrpSpPr>
              <a:grpSpLocks/>
            </p:cNvGrpSpPr>
            <p:nvPr/>
          </p:nvGrpSpPr>
          <p:grpSpPr bwMode="auto">
            <a:xfrm>
              <a:off x="4092" y="4031"/>
              <a:ext cx="140" cy="288"/>
              <a:chOff x="2321" y="4043"/>
              <a:chExt cx="140" cy="288"/>
            </a:xfrm>
          </p:grpSpPr>
          <p:sp>
            <p:nvSpPr>
              <p:cNvPr id="34938" name="Rectangle 245"/>
              <p:cNvSpPr>
                <a:spLocks noChangeArrowheads="1"/>
              </p:cNvSpPr>
              <p:nvPr/>
            </p:nvSpPr>
            <p:spPr bwMode="auto">
              <a:xfrm>
                <a:off x="2322" y="4134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39" name="Text Box 246"/>
              <p:cNvSpPr txBox="1">
                <a:spLocks noChangeArrowheads="1"/>
              </p:cNvSpPr>
              <p:nvPr/>
            </p:nvSpPr>
            <p:spPr bwMode="auto">
              <a:xfrm>
                <a:off x="2321" y="4043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/>
              </a:p>
            </p:txBody>
          </p:sp>
        </p:grpSp>
        <p:grpSp>
          <p:nvGrpSpPr>
            <p:cNvPr id="34914" name="Group 247"/>
            <p:cNvGrpSpPr>
              <a:grpSpLocks/>
            </p:cNvGrpSpPr>
            <p:nvPr/>
          </p:nvGrpSpPr>
          <p:grpSpPr bwMode="auto">
            <a:xfrm>
              <a:off x="4578" y="4031"/>
              <a:ext cx="140" cy="288"/>
              <a:chOff x="2321" y="4043"/>
              <a:chExt cx="140" cy="288"/>
            </a:xfrm>
          </p:grpSpPr>
          <p:sp>
            <p:nvSpPr>
              <p:cNvPr id="34936" name="Rectangle 248"/>
              <p:cNvSpPr>
                <a:spLocks noChangeArrowheads="1"/>
              </p:cNvSpPr>
              <p:nvPr/>
            </p:nvSpPr>
            <p:spPr bwMode="auto">
              <a:xfrm>
                <a:off x="2322" y="4134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37" name="Text Box 249"/>
              <p:cNvSpPr txBox="1">
                <a:spLocks noChangeArrowheads="1"/>
              </p:cNvSpPr>
              <p:nvPr/>
            </p:nvSpPr>
            <p:spPr bwMode="auto">
              <a:xfrm>
                <a:off x="2321" y="4043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 dirty="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 dirty="0"/>
              </a:p>
            </p:txBody>
          </p:sp>
        </p:grpSp>
        <p:grpSp>
          <p:nvGrpSpPr>
            <p:cNvPr id="34915" name="Group 250"/>
            <p:cNvGrpSpPr>
              <a:grpSpLocks/>
            </p:cNvGrpSpPr>
            <p:nvPr/>
          </p:nvGrpSpPr>
          <p:grpSpPr bwMode="auto">
            <a:xfrm>
              <a:off x="4911" y="4031"/>
              <a:ext cx="140" cy="288"/>
              <a:chOff x="2321" y="4043"/>
              <a:chExt cx="140" cy="288"/>
            </a:xfrm>
          </p:grpSpPr>
          <p:sp>
            <p:nvSpPr>
              <p:cNvPr id="34934" name="Rectangle 251"/>
              <p:cNvSpPr>
                <a:spLocks noChangeArrowheads="1"/>
              </p:cNvSpPr>
              <p:nvPr/>
            </p:nvSpPr>
            <p:spPr bwMode="auto">
              <a:xfrm>
                <a:off x="2322" y="4134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35" name="Text Box 252"/>
              <p:cNvSpPr txBox="1">
                <a:spLocks noChangeArrowheads="1"/>
              </p:cNvSpPr>
              <p:nvPr/>
            </p:nvSpPr>
            <p:spPr bwMode="auto">
              <a:xfrm>
                <a:off x="2321" y="4043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/>
              </a:p>
            </p:txBody>
          </p:sp>
        </p:grpSp>
        <p:grpSp>
          <p:nvGrpSpPr>
            <p:cNvPr id="34916" name="Group 253"/>
            <p:cNvGrpSpPr>
              <a:grpSpLocks/>
            </p:cNvGrpSpPr>
            <p:nvPr/>
          </p:nvGrpSpPr>
          <p:grpSpPr bwMode="auto">
            <a:xfrm>
              <a:off x="5240" y="4031"/>
              <a:ext cx="139" cy="288"/>
              <a:chOff x="2318" y="4043"/>
              <a:chExt cx="139" cy="288"/>
            </a:xfrm>
          </p:grpSpPr>
          <p:sp>
            <p:nvSpPr>
              <p:cNvPr id="34932" name="Rectangle 254"/>
              <p:cNvSpPr>
                <a:spLocks noChangeArrowheads="1"/>
              </p:cNvSpPr>
              <p:nvPr/>
            </p:nvSpPr>
            <p:spPr bwMode="auto">
              <a:xfrm>
                <a:off x="2318" y="4134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33" name="Text Box 255"/>
              <p:cNvSpPr txBox="1">
                <a:spLocks noChangeArrowheads="1"/>
              </p:cNvSpPr>
              <p:nvPr/>
            </p:nvSpPr>
            <p:spPr bwMode="auto">
              <a:xfrm>
                <a:off x="2321" y="4043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 dirty="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 dirty="0"/>
              </a:p>
            </p:txBody>
          </p:sp>
        </p:grpSp>
        <p:grpSp>
          <p:nvGrpSpPr>
            <p:cNvPr id="34917" name="Group 256"/>
            <p:cNvGrpSpPr>
              <a:grpSpLocks/>
            </p:cNvGrpSpPr>
            <p:nvPr/>
          </p:nvGrpSpPr>
          <p:grpSpPr bwMode="auto">
            <a:xfrm>
              <a:off x="5400" y="4031"/>
              <a:ext cx="140" cy="288"/>
              <a:chOff x="2321" y="4043"/>
              <a:chExt cx="140" cy="288"/>
            </a:xfrm>
          </p:grpSpPr>
          <p:sp>
            <p:nvSpPr>
              <p:cNvPr id="34930" name="Rectangle 257"/>
              <p:cNvSpPr>
                <a:spLocks noChangeArrowheads="1"/>
              </p:cNvSpPr>
              <p:nvPr/>
            </p:nvSpPr>
            <p:spPr bwMode="auto">
              <a:xfrm>
                <a:off x="2322" y="4134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31" name="Text Box 258"/>
              <p:cNvSpPr txBox="1">
                <a:spLocks noChangeArrowheads="1"/>
              </p:cNvSpPr>
              <p:nvPr/>
            </p:nvSpPr>
            <p:spPr bwMode="auto">
              <a:xfrm>
                <a:off x="2321" y="4043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 dirty="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 dirty="0"/>
              </a:p>
            </p:txBody>
          </p:sp>
        </p:grpSp>
        <p:grpSp>
          <p:nvGrpSpPr>
            <p:cNvPr id="34918" name="Group 259"/>
            <p:cNvGrpSpPr>
              <a:grpSpLocks/>
            </p:cNvGrpSpPr>
            <p:nvPr/>
          </p:nvGrpSpPr>
          <p:grpSpPr bwMode="auto">
            <a:xfrm>
              <a:off x="5749" y="4031"/>
              <a:ext cx="144" cy="288"/>
              <a:chOff x="2321" y="4043"/>
              <a:chExt cx="144" cy="288"/>
            </a:xfrm>
          </p:grpSpPr>
          <p:sp>
            <p:nvSpPr>
              <p:cNvPr id="34928" name="Rectangle 260"/>
              <p:cNvSpPr>
                <a:spLocks noChangeArrowheads="1"/>
              </p:cNvSpPr>
              <p:nvPr/>
            </p:nvSpPr>
            <p:spPr bwMode="auto">
              <a:xfrm>
                <a:off x="2326" y="4134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29" name="Text Box 261"/>
              <p:cNvSpPr txBox="1">
                <a:spLocks noChangeArrowheads="1"/>
              </p:cNvSpPr>
              <p:nvPr/>
            </p:nvSpPr>
            <p:spPr bwMode="auto">
              <a:xfrm>
                <a:off x="2321" y="4043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/>
              </a:p>
            </p:txBody>
          </p:sp>
        </p:grpSp>
        <p:grpSp>
          <p:nvGrpSpPr>
            <p:cNvPr id="34919" name="Group 262"/>
            <p:cNvGrpSpPr>
              <a:grpSpLocks/>
            </p:cNvGrpSpPr>
            <p:nvPr/>
          </p:nvGrpSpPr>
          <p:grpSpPr bwMode="auto">
            <a:xfrm>
              <a:off x="5909" y="4031"/>
              <a:ext cx="148" cy="288"/>
              <a:chOff x="2321" y="4043"/>
              <a:chExt cx="148" cy="288"/>
            </a:xfrm>
          </p:grpSpPr>
          <p:sp>
            <p:nvSpPr>
              <p:cNvPr id="34926" name="Rectangle 263"/>
              <p:cNvSpPr>
                <a:spLocks noChangeArrowheads="1"/>
              </p:cNvSpPr>
              <p:nvPr/>
            </p:nvSpPr>
            <p:spPr bwMode="auto">
              <a:xfrm>
                <a:off x="2330" y="4134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27" name="Text Box 264"/>
              <p:cNvSpPr txBox="1">
                <a:spLocks noChangeArrowheads="1"/>
              </p:cNvSpPr>
              <p:nvPr/>
            </p:nvSpPr>
            <p:spPr bwMode="auto">
              <a:xfrm>
                <a:off x="2321" y="4043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/>
              </a:p>
            </p:txBody>
          </p:sp>
        </p:grpSp>
        <p:grpSp>
          <p:nvGrpSpPr>
            <p:cNvPr id="34920" name="Group 265"/>
            <p:cNvGrpSpPr>
              <a:grpSpLocks/>
            </p:cNvGrpSpPr>
            <p:nvPr/>
          </p:nvGrpSpPr>
          <p:grpSpPr bwMode="auto">
            <a:xfrm>
              <a:off x="4299" y="4032"/>
              <a:ext cx="144" cy="288"/>
              <a:chOff x="2321" y="4043"/>
              <a:chExt cx="144" cy="288"/>
            </a:xfrm>
          </p:grpSpPr>
          <p:sp>
            <p:nvSpPr>
              <p:cNvPr id="34924" name="Rectangle 266"/>
              <p:cNvSpPr>
                <a:spLocks noChangeArrowheads="1"/>
              </p:cNvSpPr>
              <p:nvPr/>
            </p:nvSpPr>
            <p:spPr bwMode="auto">
              <a:xfrm>
                <a:off x="2326" y="4134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25" name="Text Box 267"/>
              <p:cNvSpPr txBox="1">
                <a:spLocks noChangeArrowheads="1"/>
              </p:cNvSpPr>
              <p:nvPr/>
            </p:nvSpPr>
            <p:spPr bwMode="auto">
              <a:xfrm>
                <a:off x="2321" y="4043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/>
              </a:p>
            </p:txBody>
          </p:sp>
        </p:grpSp>
        <p:grpSp>
          <p:nvGrpSpPr>
            <p:cNvPr id="34921" name="Group 268"/>
            <p:cNvGrpSpPr>
              <a:grpSpLocks/>
            </p:cNvGrpSpPr>
            <p:nvPr/>
          </p:nvGrpSpPr>
          <p:grpSpPr bwMode="auto">
            <a:xfrm>
              <a:off x="5575" y="4031"/>
              <a:ext cx="139" cy="288"/>
              <a:chOff x="2310" y="4043"/>
              <a:chExt cx="139" cy="288"/>
            </a:xfrm>
          </p:grpSpPr>
          <p:sp>
            <p:nvSpPr>
              <p:cNvPr id="34922" name="Rectangle 269"/>
              <p:cNvSpPr>
                <a:spLocks noChangeArrowheads="1"/>
              </p:cNvSpPr>
              <p:nvPr/>
            </p:nvSpPr>
            <p:spPr bwMode="auto">
              <a:xfrm>
                <a:off x="2310" y="4134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923" name="Text Box 270"/>
              <p:cNvSpPr txBox="1">
                <a:spLocks noChangeArrowheads="1"/>
              </p:cNvSpPr>
              <p:nvPr/>
            </p:nvSpPr>
            <p:spPr bwMode="auto">
              <a:xfrm>
                <a:off x="2321" y="4043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/>
              </a:p>
            </p:txBody>
          </p:sp>
        </p:grpSp>
      </p:grpSp>
      <p:grpSp>
        <p:nvGrpSpPr>
          <p:cNvPr id="242824" name="Group 286"/>
          <p:cNvGrpSpPr>
            <a:grpSpLocks/>
          </p:cNvGrpSpPr>
          <p:nvPr/>
        </p:nvGrpSpPr>
        <p:grpSpPr bwMode="auto">
          <a:xfrm>
            <a:off x="3852863" y="4525963"/>
            <a:ext cx="5546725" cy="1201737"/>
            <a:chOff x="2427" y="2851"/>
            <a:chExt cx="3494" cy="757"/>
          </a:xfrm>
        </p:grpSpPr>
        <p:grpSp>
          <p:nvGrpSpPr>
            <p:cNvPr id="34838" name="Group 90"/>
            <p:cNvGrpSpPr>
              <a:grpSpLocks/>
            </p:cNvGrpSpPr>
            <p:nvPr/>
          </p:nvGrpSpPr>
          <p:grpSpPr bwMode="auto">
            <a:xfrm>
              <a:off x="3332" y="3358"/>
              <a:ext cx="139" cy="250"/>
              <a:chOff x="3186" y="3253"/>
              <a:chExt cx="192" cy="345"/>
            </a:xfrm>
          </p:grpSpPr>
          <p:sp>
            <p:nvSpPr>
              <p:cNvPr id="34872" name="Rectangle 91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873" name="Text Box 92"/>
              <p:cNvSpPr txBox="1">
                <a:spLocks noChangeArrowheads="1"/>
              </p:cNvSpPr>
              <p:nvPr/>
            </p:nvSpPr>
            <p:spPr bwMode="auto">
              <a:xfrm>
                <a:off x="3196" y="3253"/>
                <a:ext cx="171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000" b="1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2000" b="1"/>
              </a:p>
            </p:txBody>
          </p:sp>
        </p:grpSp>
        <p:grpSp>
          <p:nvGrpSpPr>
            <p:cNvPr id="34839" name="Group 93"/>
            <p:cNvGrpSpPr>
              <a:grpSpLocks/>
            </p:cNvGrpSpPr>
            <p:nvPr/>
          </p:nvGrpSpPr>
          <p:grpSpPr bwMode="auto">
            <a:xfrm>
              <a:off x="3998" y="3348"/>
              <a:ext cx="139" cy="250"/>
              <a:chOff x="3186" y="3253"/>
              <a:chExt cx="192" cy="345"/>
            </a:xfrm>
          </p:grpSpPr>
          <p:sp>
            <p:nvSpPr>
              <p:cNvPr id="34870" name="Rectangle 94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871" name="Text Box 95"/>
              <p:cNvSpPr txBox="1">
                <a:spLocks noChangeArrowheads="1"/>
              </p:cNvSpPr>
              <p:nvPr/>
            </p:nvSpPr>
            <p:spPr bwMode="auto">
              <a:xfrm>
                <a:off x="3196" y="3253"/>
                <a:ext cx="171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000" b="1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2000" b="1">
                  <a:latin typeface="Arial" charset="0"/>
                </a:endParaRPr>
              </a:p>
            </p:txBody>
          </p:sp>
        </p:grpSp>
        <p:sp>
          <p:nvSpPr>
            <p:cNvPr id="34840" name="Text Box 99"/>
            <p:cNvSpPr txBox="1">
              <a:spLocks noChangeArrowheads="1"/>
            </p:cNvSpPr>
            <p:nvPr/>
          </p:nvSpPr>
          <p:spPr bwMode="auto">
            <a:xfrm>
              <a:off x="2658" y="3338"/>
              <a:ext cx="20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4841" name="Text Box 100"/>
            <p:cNvSpPr txBox="1">
              <a:spLocks noChangeArrowheads="1"/>
            </p:cNvSpPr>
            <p:nvPr/>
          </p:nvSpPr>
          <p:spPr bwMode="auto">
            <a:xfrm>
              <a:off x="3029" y="3338"/>
              <a:ext cx="20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4842" name="Text Box 101"/>
            <p:cNvSpPr txBox="1">
              <a:spLocks noChangeArrowheads="1"/>
            </p:cNvSpPr>
            <p:nvPr/>
          </p:nvSpPr>
          <p:spPr bwMode="auto">
            <a:xfrm>
              <a:off x="3736" y="3338"/>
              <a:ext cx="20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4843" name="Text Box 102"/>
            <p:cNvSpPr txBox="1">
              <a:spLocks noChangeArrowheads="1"/>
            </p:cNvSpPr>
            <p:nvPr/>
          </p:nvSpPr>
          <p:spPr bwMode="auto">
            <a:xfrm>
              <a:off x="4487" y="3338"/>
              <a:ext cx="20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4844" name="Text Box 103"/>
            <p:cNvSpPr txBox="1">
              <a:spLocks noChangeArrowheads="1"/>
            </p:cNvSpPr>
            <p:nvPr/>
          </p:nvSpPr>
          <p:spPr bwMode="auto">
            <a:xfrm>
              <a:off x="5344" y="3338"/>
              <a:ext cx="20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4845" name="Text Box 104"/>
            <p:cNvSpPr txBox="1">
              <a:spLocks noChangeArrowheads="1"/>
            </p:cNvSpPr>
            <p:nvPr/>
          </p:nvSpPr>
          <p:spPr bwMode="auto">
            <a:xfrm>
              <a:off x="5715" y="3338"/>
              <a:ext cx="20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4846" name="Line 105"/>
            <p:cNvSpPr>
              <a:spLocks noChangeShapeType="1"/>
            </p:cNvSpPr>
            <p:nvPr/>
          </p:nvSpPr>
          <p:spPr bwMode="auto">
            <a:xfrm flipH="1">
              <a:off x="2518" y="2851"/>
              <a:ext cx="672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7" name="Line 106"/>
            <p:cNvSpPr>
              <a:spLocks noChangeShapeType="1"/>
            </p:cNvSpPr>
            <p:nvPr/>
          </p:nvSpPr>
          <p:spPr bwMode="auto">
            <a:xfrm flipH="1">
              <a:off x="2758" y="2856"/>
              <a:ext cx="432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8" name="Line 107"/>
            <p:cNvSpPr>
              <a:spLocks noChangeShapeType="1"/>
            </p:cNvSpPr>
            <p:nvPr/>
          </p:nvSpPr>
          <p:spPr bwMode="auto">
            <a:xfrm flipH="1">
              <a:off x="3123" y="2856"/>
              <a:ext cx="72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9" name="Line 108"/>
            <p:cNvSpPr>
              <a:spLocks noChangeShapeType="1"/>
            </p:cNvSpPr>
            <p:nvPr/>
          </p:nvSpPr>
          <p:spPr bwMode="auto">
            <a:xfrm>
              <a:off x="3200" y="2856"/>
              <a:ext cx="206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0" name="Line 109"/>
            <p:cNvSpPr>
              <a:spLocks noChangeShapeType="1"/>
            </p:cNvSpPr>
            <p:nvPr/>
          </p:nvSpPr>
          <p:spPr bwMode="auto">
            <a:xfrm flipH="1">
              <a:off x="3861" y="2857"/>
              <a:ext cx="365" cy="48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1" name="Line 110"/>
            <p:cNvSpPr>
              <a:spLocks noChangeShapeType="1"/>
            </p:cNvSpPr>
            <p:nvPr/>
          </p:nvSpPr>
          <p:spPr bwMode="auto">
            <a:xfrm flipH="1">
              <a:off x="4091" y="2862"/>
              <a:ext cx="135" cy="48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2" name="Line 111"/>
            <p:cNvSpPr>
              <a:spLocks noChangeShapeType="1"/>
            </p:cNvSpPr>
            <p:nvPr/>
          </p:nvSpPr>
          <p:spPr bwMode="auto">
            <a:xfrm>
              <a:off x="4231" y="2862"/>
              <a:ext cx="120" cy="47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3" name="Line 112"/>
            <p:cNvSpPr>
              <a:spLocks noChangeShapeType="1"/>
            </p:cNvSpPr>
            <p:nvPr/>
          </p:nvSpPr>
          <p:spPr bwMode="auto">
            <a:xfrm>
              <a:off x="4236" y="2862"/>
              <a:ext cx="345" cy="48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4" name="Line 113"/>
            <p:cNvSpPr>
              <a:spLocks noChangeShapeType="1"/>
            </p:cNvSpPr>
            <p:nvPr/>
          </p:nvSpPr>
          <p:spPr bwMode="auto">
            <a:xfrm flipH="1">
              <a:off x="4903" y="2851"/>
              <a:ext cx="192" cy="49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5" name="Line 114"/>
            <p:cNvSpPr>
              <a:spLocks noChangeShapeType="1"/>
            </p:cNvSpPr>
            <p:nvPr/>
          </p:nvSpPr>
          <p:spPr bwMode="auto">
            <a:xfrm>
              <a:off x="5095" y="2856"/>
              <a:ext cx="39" cy="49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6" name="Line 115"/>
            <p:cNvSpPr>
              <a:spLocks noChangeShapeType="1"/>
            </p:cNvSpPr>
            <p:nvPr/>
          </p:nvSpPr>
          <p:spPr bwMode="auto">
            <a:xfrm>
              <a:off x="5100" y="2856"/>
              <a:ext cx="345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7" name="Line 116"/>
            <p:cNvSpPr>
              <a:spLocks noChangeShapeType="1"/>
            </p:cNvSpPr>
            <p:nvPr/>
          </p:nvSpPr>
          <p:spPr bwMode="auto">
            <a:xfrm>
              <a:off x="5105" y="2856"/>
              <a:ext cx="734" cy="48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4858" name="Group 275"/>
            <p:cNvGrpSpPr>
              <a:grpSpLocks/>
            </p:cNvGrpSpPr>
            <p:nvPr/>
          </p:nvGrpSpPr>
          <p:grpSpPr bwMode="auto">
            <a:xfrm>
              <a:off x="2427" y="3310"/>
              <a:ext cx="144" cy="288"/>
              <a:chOff x="5755" y="2992"/>
              <a:chExt cx="144" cy="288"/>
            </a:xfrm>
          </p:grpSpPr>
          <p:sp>
            <p:nvSpPr>
              <p:cNvPr id="34868" name="Rectangle 272"/>
              <p:cNvSpPr>
                <a:spLocks noChangeArrowheads="1"/>
              </p:cNvSpPr>
              <p:nvPr/>
            </p:nvSpPr>
            <p:spPr bwMode="auto">
              <a:xfrm>
                <a:off x="5760" y="3083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869" name="Text Box 273"/>
              <p:cNvSpPr txBox="1">
                <a:spLocks noChangeArrowheads="1"/>
              </p:cNvSpPr>
              <p:nvPr/>
            </p:nvSpPr>
            <p:spPr bwMode="auto">
              <a:xfrm>
                <a:off x="5755" y="2992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/>
              </a:p>
            </p:txBody>
          </p:sp>
        </p:grpSp>
        <p:grpSp>
          <p:nvGrpSpPr>
            <p:cNvPr id="34859" name="Group 276"/>
            <p:cNvGrpSpPr>
              <a:grpSpLocks/>
            </p:cNvGrpSpPr>
            <p:nvPr/>
          </p:nvGrpSpPr>
          <p:grpSpPr bwMode="auto">
            <a:xfrm>
              <a:off x="4264" y="3310"/>
              <a:ext cx="144" cy="288"/>
              <a:chOff x="5755" y="2992"/>
              <a:chExt cx="144" cy="288"/>
            </a:xfrm>
          </p:grpSpPr>
          <p:sp>
            <p:nvSpPr>
              <p:cNvPr id="34866" name="Rectangle 277"/>
              <p:cNvSpPr>
                <a:spLocks noChangeArrowheads="1"/>
              </p:cNvSpPr>
              <p:nvPr/>
            </p:nvSpPr>
            <p:spPr bwMode="auto">
              <a:xfrm>
                <a:off x="5760" y="3083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867" name="Text Box 278"/>
              <p:cNvSpPr txBox="1">
                <a:spLocks noChangeArrowheads="1"/>
              </p:cNvSpPr>
              <p:nvPr/>
            </p:nvSpPr>
            <p:spPr bwMode="auto">
              <a:xfrm>
                <a:off x="5755" y="2992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/>
              </a:p>
            </p:txBody>
          </p:sp>
        </p:grpSp>
        <p:grpSp>
          <p:nvGrpSpPr>
            <p:cNvPr id="34860" name="Group 279"/>
            <p:cNvGrpSpPr>
              <a:grpSpLocks/>
            </p:cNvGrpSpPr>
            <p:nvPr/>
          </p:nvGrpSpPr>
          <p:grpSpPr bwMode="auto">
            <a:xfrm>
              <a:off x="4808" y="3310"/>
              <a:ext cx="144" cy="288"/>
              <a:chOff x="5755" y="2992"/>
              <a:chExt cx="144" cy="288"/>
            </a:xfrm>
          </p:grpSpPr>
          <p:sp>
            <p:nvSpPr>
              <p:cNvPr id="34864" name="Rectangle 280"/>
              <p:cNvSpPr>
                <a:spLocks noChangeArrowheads="1"/>
              </p:cNvSpPr>
              <p:nvPr/>
            </p:nvSpPr>
            <p:spPr bwMode="auto">
              <a:xfrm>
                <a:off x="5760" y="3083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865" name="Text Box 281"/>
              <p:cNvSpPr txBox="1">
                <a:spLocks noChangeArrowheads="1"/>
              </p:cNvSpPr>
              <p:nvPr/>
            </p:nvSpPr>
            <p:spPr bwMode="auto">
              <a:xfrm>
                <a:off x="5755" y="2992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/>
              </a:p>
            </p:txBody>
          </p:sp>
        </p:grpSp>
        <p:grpSp>
          <p:nvGrpSpPr>
            <p:cNvPr id="34861" name="Group 282"/>
            <p:cNvGrpSpPr>
              <a:grpSpLocks/>
            </p:cNvGrpSpPr>
            <p:nvPr/>
          </p:nvGrpSpPr>
          <p:grpSpPr bwMode="auto">
            <a:xfrm>
              <a:off x="5038" y="3310"/>
              <a:ext cx="148" cy="288"/>
              <a:chOff x="5755" y="2992"/>
              <a:chExt cx="148" cy="288"/>
            </a:xfrm>
          </p:grpSpPr>
          <p:sp>
            <p:nvSpPr>
              <p:cNvPr id="34862" name="Rectangle 283"/>
              <p:cNvSpPr>
                <a:spLocks noChangeArrowheads="1"/>
              </p:cNvSpPr>
              <p:nvPr/>
            </p:nvSpPr>
            <p:spPr bwMode="auto">
              <a:xfrm>
                <a:off x="5764" y="3083"/>
                <a:ext cx="139" cy="1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4863" name="Text Box 284"/>
              <p:cNvSpPr txBox="1">
                <a:spLocks noChangeArrowheads="1"/>
              </p:cNvSpPr>
              <p:nvPr/>
            </p:nvSpPr>
            <p:spPr bwMode="auto">
              <a:xfrm>
                <a:off x="5755" y="2992"/>
                <a:ext cx="1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24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240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4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6" grpId="0" animBg="1"/>
      <p:bldP spid="242697" grpId="0" animBg="1"/>
      <p:bldP spid="242715" grpId="0" animBg="1"/>
      <p:bldP spid="242720" grpId="0" animBg="1"/>
      <p:bldP spid="242760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 Arbeiten mit Quadtrees (Octrees)</a:t>
            </a:r>
          </a:p>
        </p:txBody>
      </p:sp>
      <p:sp>
        <p:nvSpPr>
          <p:cNvPr id="35843" name="Rectangle 14"/>
          <p:cNvSpPr>
            <a:spLocks noChangeArrowheads="1"/>
          </p:cNvSpPr>
          <p:nvPr/>
        </p:nvSpPr>
        <p:spPr bwMode="auto">
          <a:xfrm>
            <a:off x="323850" y="1044575"/>
            <a:ext cx="9663113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>
                <a:solidFill>
                  <a:schemeClr val="bg2"/>
                </a:solidFill>
                <a:latin typeface="Arial" charset="0"/>
              </a:rPr>
              <a:t>Boolsche Operationen lassen sich einfach implementieren. Die Operationen werden für jeden Knoten durchgeführt.</a:t>
            </a:r>
          </a:p>
        </p:txBody>
      </p:sp>
      <p:grpSp>
        <p:nvGrpSpPr>
          <p:cNvPr id="2" name="Group 411"/>
          <p:cNvGrpSpPr>
            <a:grpSpLocks/>
          </p:cNvGrpSpPr>
          <p:nvPr/>
        </p:nvGrpSpPr>
        <p:grpSpPr bwMode="auto">
          <a:xfrm>
            <a:off x="8153400" y="2895600"/>
            <a:ext cx="914400" cy="914400"/>
            <a:chOff x="5136" y="1824"/>
            <a:chExt cx="576" cy="576"/>
          </a:xfrm>
        </p:grpSpPr>
        <p:sp>
          <p:nvSpPr>
            <p:cNvPr id="35969" name="Rectangle 152"/>
            <p:cNvSpPr>
              <a:spLocks noChangeArrowheads="1"/>
            </p:cNvSpPr>
            <p:nvPr/>
          </p:nvSpPr>
          <p:spPr bwMode="auto">
            <a:xfrm>
              <a:off x="5136" y="1824"/>
              <a:ext cx="576" cy="576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970" name="Line 153"/>
            <p:cNvSpPr>
              <a:spLocks noChangeShapeType="1"/>
            </p:cNvSpPr>
            <p:nvPr/>
          </p:nvSpPr>
          <p:spPr bwMode="auto">
            <a:xfrm>
              <a:off x="5424" y="1824"/>
              <a:ext cx="0" cy="57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71" name="Line 154"/>
            <p:cNvSpPr>
              <a:spLocks noChangeShapeType="1"/>
            </p:cNvSpPr>
            <p:nvPr/>
          </p:nvSpPr>
          <p:spPr bwMode="auto">
            <a:xfrm>
              <a:off x="5136" y="2112"/>
              <a:ext cx="57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72" name="Rectangle 156"/>
            <p:cNvSpPr>
              <a:spLocks noChangeArrowheads="1"/>
            </p:cNvSpPr>
            <p:nvPr/>
          </p:nvSpPr>
          <p:spPr bwMode="auto">
            <a:xfrm>
              <a:off x="5424" y="2112"/>
              <a:ext cx="144" cy="144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973" name="Rectangle 157"/>
            <p:cNvSpPr>
              <a:spLocks noChangeArrowheads="1"/>
            </p:cNvSpPr>
            <p:nvPr/>
          </p:nvSpPr>
          <p:spPr bwMode="auto">
            <a:xfrm>
              <a:off x="5424" y="1824"/>
              <a:ext cx="288" cy="288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974" name="Line 158"/>
            <p:cNvSpPr>
              <a:spLocks noChangeShapeType="1"/>
            </p:cNvSpPr>
            <p:nvPr/>
          </p:nvSpPr>
          <p:spPr bwMode="auto">
            <a:xfrm>
              <a:off x="5568" y="2112"/>
              <a:ext cx="0" cy="2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75" name="Line 161"/>
            <p:cNvSpPr>
              <a:spLocks noChangeShapeType="1"/>
            </p:cNvSpPr>
            <p:nvPr/>
          </p:nvSpPr>
          <p:spPr bwMode="auto">
            <a:xfrm>
              <a:off x="5424" y="2256"/>
              <a:ext cx="288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76" name="Rectangle 406"/>
            <p:cNvSpPr>
              <a:spLocks noChangeArrowheads="1"/>
            </p:cNvSpPr>
            <p:nvPr/>
          </p:nvSpPr>
          <p:spPr bwMode="auto">
            <a:xfrm>
              <a:off x="5136" y="1824"/>
              <a:ext cx="288" cy="288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977" name="Rectangle 407"/>
            <p:cNvSpPr>
              <a:spLocks noChangeArrowheads="1"/>
            </p:cNvSpPr>
            <p:nvPr/>
          </p:nvSpPr>
          <p:spPr bwMode="auto">
            <a:xfrm>
              <a:off x="5136" y="2112"/>
              <a:ext cx="288" cy="288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3" name="Group 414"/>
          <p:cNvGrpSpPr>
            <a:grpSpLocks/>
          </p:cNvGrpSpPr>
          <p:nvPr/>
        </p:nvGrpSpPr>
        <p:grpSpPr bwMode="auto">
          <a:xfrm>
            <a:off x="88900" y="2286000"/>
            <a:ext cx="7531100" cy="3917950"/>
            <a:chOff x="56" y="1440"/>
            <a:chExt cx="4744" cy="2468"/>
          </a:xfrm>
        </p:grpSpPr>
        <p:grpSp>
          <p:nvGrpSpPr>
            <p:cNvPr id="35853" name="Group 174"/>
            <p:cNvGrpSpPr>
              <a:grpSpLocks/>
            </p:cNvGrpSpPr>
            <p:nvPr/>
          </p:nvGrpSpPr>
          <p:grpSpPr bwMode="auto">
            <a:xfrm>
              <a:off x="2304" y="1632"/>
              <a:ext cx="576" cy="576"/>
              <a:chOff x="1488" y="2160"/>
              <a:chExt cx="576" cy="576"/>
            </a:xfrm>
          </p:grpSpPr>
          <p:sp>
            <p:nvSpPr>
              <p:cNvPr id="35959" name="Rectangle 114"/>
              <p:cNvSpPr>
                <a:spLocks noChangeArrowheads="1"/>
              </p:cNvSpPr>
              <p:nvPr/>
            </p:nvSpPr>
            <p:spPr bwMode="auto">
              <a:xfrm>
                <a:off x="1488" y="2160"/>
                <a:ext cx="576" cy="576"/>
              </a:xfrm>
              <a:prstGeom prst="rect">
                <a:avLst/>
              </a:prstGeom>
              <a:noFill/>
              <a:ln w="12700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60" name="Line 115"/>
              <p:cNvSpPr>
                <a:spLocks noChangeShapeType="1"/>
              </p:cNvSpPr>
              <p:nvPr/>
            </p:nvSpPr>
            <p:spPr bwMode="auto">
              <a:xfrm>
                <a:off x="1776" y="2160"/>
                <a:ext cx="0" cy="57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61" name="Line 118"/>
              <p:cNvSpPr>
                <a:spLocks noChangeShapeType="1"/>
              </p:cNvSpPr>
              <p:nvPr/>
            </p:nvSpPr>
            <p:spPr bwMode="auto">
              <a:xfrm>
                <a:off x="1488" y="2448"/>
                <a:ext cx="5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62" name="Rectangle 121"/>
              <p:cNvSpPr>
                <a:spLocks noChangeArrowheads="1"/>
              </p:cNvSpPr>
              <p:nvPr/>
            </p:nvSpPr>
            <p:spPr bwMode="auto">
              <a:xfrm>
                <a:off x="1488" y="2160"/>
                <a:ext cx="144" cy="144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63" name="Rectangle 122"/>
              <p:cNvSpPr>
                <a:spLocks noChangeArrowheads="1"/>
              </p:cNvSpPr>
              <p:nvPr/>
            </p:nvSpPr>
            <p:spPr bwMode="auto">
              <a:xfrm>
                <a:off x="1632" y="2160"/>
                <a:ext cx="144" cy="144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64" name="Rectangle 123"/>
              <p:cNvSpPr>
                <a:spLocks noChangeArrowheads="1"/>
              </p:cNvSpPr>
              <p:nvPr/>
            </p:nvSpPr>
            <p:spPr bwMode="auto">
              <a:xfrm>
                <a:off x="1776" y="2160"/>
                <a:ext cx="144" cy="144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65" name="Rectangle 124"/>
              <p:cNvSpPr>
                <a:spLocks noChangeArrowheads="1"/>
              </p:cNvSpPr>
              <p:nvPr/>
            </p:nvSpPr>
            <p:spPr bwMode="auto">
              <a:xfrm>
                <a:off x="1920" y="2160"/>
                <a:ext cx="144" cy="144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66" name="Rectangle 125"/>
              <p:cNvSpPr>
                <a:spLocks noChangeArrowheads="1"/>
              </p:cNvSpPr>
              <p:nvPr/>
            </p:nvSpPr>
            <p:spPr bwMode="auto">
              <a:xfrm>
                <a:off x="1488" y="2304"/>
                <a:ext cx="144" cy="144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67" name="Rectangle 126"/>
              <p:cNvSpPr>
                <a:spLocks noChangeArrowheads="1"/>
              </p:cNvSpPr>
              <p:nvPr/>
            </p:nvSpPr>
            <p:spPr bwMode="auto">
              <a:xfrm>
                <a:off x="1488" y="2448"/>
                <a:ext cx="288" cy="288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68" name="Line 127"/>
              <p:cNvSpPr>
                <a:spLocks noChangeShapeType="1"/>
              </p:cNvSpPr>
              <p:nvPr/>
            </p:nvSpPr>
            <p:spPr bwMode="auto">
              <a:xfrm>
                <a:off x="1920" y="2160"/>
                <a:ext cx="0" cy="28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854" name="Group 173"/>
            <p:cNvGrpSpPr>
              <a:grpSpLocks/>
            </p:cNvGrpSpPr>
            <p:nvPr/>
          </p:nvGrpSpPr>
          <p:grpSpPr bwMode="auto">
            <a:xfrm>
              <a:off x="576" y="1632"/>
              <a:ext cx="576" cy="576"/>
              <a:chOff x="2400" y="2208"/>
              <a:chExt cx="576" cy="576"/>
            </a:xfrm>
          </p:grpSpPr>
          <p:sp>
            <p:nvSpPr>
              <p:cNvPr id="35949" name="Rectangle 138"/>
              <p:cNvSpPr>
                <a:spLocks noChangeArrowheads="1"/>
              </p:cNvSpPr>
              <p:nvPr/>
            </p:nvSpPr>
            <p:spPr bwMode="auto">
              <a:xfrm>
                <a:off x="2400" y="2208"/>
                <a:ext cx="576" cy="576"/>
              </a:xfrm>
              <a:prstGeom prst="rect">
                <a:avLst/>
              </a:prstGeom>
              <a:noFill/>
              <a:ln w="12700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50" name="Line 139"/>
              <p:cNvSpPr>
                <a:spLocks noChangeShapeType="1"/>
              </p:cNvSpPr>
              <p:nvPr/>
            </p:nvSpPr>
            <p:spPr bwMode="auto">
              <a:xfrm>
                <a:off x="2688" y="2208"/>
                <a:ext cx="0" cy="57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51" name="Line 140"/>
              <p:cNvSpPr>
                <a:spLocks noChangeShapeType="1"/>
              </p:cNvSpPr>
              <p:nvPr/>
            </p:nvSpPr>
            <p:spPr bwMode="auto">
              <a:xfrm>
                <a:off x="2400" y="2496"/>
                <a:ext cx="5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52" name="Rectangle 142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144" cy="144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53" name="Rectangle 144"/>
              <p:cNvSpPr>
                <a:spLocks noChangeArrowheads="1"/>
              </p:cNvSpPr>
              <p:nvPr/>
            </p:nvSpPr>
            <p:spPr bwMode="auto">
              <a:xfrm>
                <a:off x="2688" y="2496"/>
                <a:ext cx="144" cy="144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54" name="Rectangle 146"/>
              <p:cNvSpPr>
                <a:spLocks noChangeArrowheads="1"/>
              </p:cNvSpPr>
              <p:nvPr/>
            </p:nvSpPr>
            <p:spPr bwMode="auto">
              <a:xfrm>
                <a:off x="2688" y="2208"/>
                <a:ext cx="288" cy="288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55" name="Line 147"/>
              <p:cNvSpPr>
                <a:spLocks noChangeShapeType="1"/>
              </p:cNvSpPr>
              <p:nvPr/>
            </p:nvSpPr>
            <p:spPr bwMode="auto">
              <a:xfrm>
                <a:off x="2832" y="2496"/>
                <a:ext cx="0" cy="28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56" name="Line 148"/>
              <p:cNvSpPr>
                <a:spLocks noChangeShapeType="1"/>
              </p:cNvSpPr>
              <p:nvPr/>
            </p:nvSpPr>
            <p:spPr bwMode="auto">
              <a:xfrm>
                <a:off x="2544" y="2208"/>
                <a:ext cx="0" cy="28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57" name="Line 149"/>
              <p:cNvSpPr>
                <a:spLocks noChangeShapeType="1"/>
              </p:cNvSpPr>
              <p:nvPr/>
            </p:nvSpPr>
            <p:spPr bwMode="auto">
              <a:xfrm>
                <a:off x="2400" y="2352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58" name="Line 150"/>
              <p:cNvSpPr>
                <a:spLocks noChangeShapeType="1"/>
              </p:cNvSpPr>
              <p:nvPr/>
            </p:nvSpPr>
            <p:spPr bwMode="auto">
              <a:xfrm>
                <a:off x="2688" y="2640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855" name="Group 189"/>
            <p:cNvGrpSpPr>
              <a:grpSpLocks/>
            </p:cNvGrpSpPr>
            <p:nvPr/>
          </p:nvGrpSpPr>
          <p:grpSpPr bwMode="auto">
            <a:xfrm>
              <a:off x="1995" y="3677"/>
              <a:ext cx="139" cy="231"/>
              <a:chOff x="2856" y="3181"/>
              <a:chExt cx="192" cy="319"/>
            </a:xfrm>
          </p:grpSpPr>
          <p:sp>
            <p:nvSpPr>
              <p:cNvPr id="35947" name="Rectangle 190"/>
              <p:cNvSpPr>
                <a:spLocks noChangeArrowheads="1"/>
              </p:cNvSpPr>
              <p:nvPr/>
            </p:nvSpPr>
            <p:spPr bwMode="auto">
              <a:xfrm>
                <a:off x="2856" y="3252"/>
                <a:ext cx="192" cy="192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48" name="Text Box 191"/>
              <p:cNvSpPr txBox="1">
                <a:spLocks noChangeArrowheads="1"/>
              </p:cNvSpPr>
              <p:nvPr/>
            </p:nvSpPr>
            <p:spPr bwMode="auto">
              <a:xfrm>
                <a:off x="2866" y="3181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1800"/>
              </a:p>
            </p:txBody>
          </p:sp>
        </p:grpSp>
        <p:grpSp>
          <p:nvGrpSpPr>
            <p:cNvPr id="35856" name="Group 192"/>
            <p:cNvGrpSpPr>
              <a:grpSpLocks/>
            </p:cNvGrpSpPr>
            <p:nvPr/>
          </p:nvGrpSpPr>
          <p:grpSpPr bwMode="auto">
            <a:xfrm>
              <a:off x="2422" y="3677"/>
              <a:ext cx="139" cy="231"/>
              <a:chOff x="2856" y="3181"/>
              <a:chExt cx="192" cy="319"/>
            </a:xfrm>
          </p:grpSpPr>
          <p:sp>
            <p:nvSpPr>
              <p:cNvPr id="35945" name="Rectangle 193"/>
              <p:cNvSpPr>
                <a:spLocks noChangeArrowheads="1"/>
              </p:cNvSpPr>
              <p:nvPr/>
            </p:nvSpPr>
            <p:spPr bwMode="auto">
              <a:xfrm>
                <a:off x="2856" y="3252"/>
                <a:ext cx="192" cy="192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46" name="Text Box 194"/>
              <p:cNvSpPr txBox="1">
                <a:spLocks noChangeArrowheads="1"/>
              </p:cNvSpPr>
              <p:nvPr/>
            </p:nvSpPr>
            <p:spPr bwMode="auto">
              <a:xfrm>
                <a:off x="2866" y="3181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1800"/>
              </a:p>
            </p:txBody>
          </p:sp>
        </p:grpSp>
        <p:grpSp>
          <p:nvGrpSpPr>
            <p:cNvPr id="35857" name="Group 195"/>
            <p:cNvGrpSpPr>
              <a:grpSpLocks/>
            </p:cNvGrpSpPr>
            <p:nvPr/>
          </p:nvGrpSpPr>
          <p:grpSpPr bwMode="auto">
            <a:xfrm>
              <a:off x="2283" y="3677"/>
              <a:ext cx="139" cy="231"/>
              <a:chOff x="2856" y="3181"/>
              <a:chExt cx="192" cy="319"/>
            </a:xfrm>
          </p:grpSpPr>
          <p:sp>
            <p:nvSpPr>
              <p:cNvPr id="35943" name="Rectangle 196"/>
              <p:cNvSpPr>
                <a:spLocks noChangeArrowheads="1"/>
              </p:cNvSpPr>
              <p:nvPr/>
            </p:nvSpPr>
            <p:spPr bwMode="auto">
              <a:xfrm>
                <a:off x="2856" y="3252"/>
                <a:ext cx="192" cy="192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44" name="Text Box 197"/>
              <p:cNvSpPr txBox="1">
                <a:spLocks noChangeArrowheads="1"/>
              </p:cNvSpPr>
              <p:nvPr/>
            </p:nvSpPr>
            <p:spPr bwMode="auto">
              <a:xfrm>
                <a:off x="2866" y="3181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1800"/>
              </a:p>
            </p:txBody>
          </p:sp>
        </p:grpSp>
        <p:grpSp>
          <p:nvGrpSpPr>
            <p:cNvPr id="35858" name="Group 198"/>
            <p:cNvGrpSpPr>
              <a:grpSpLocks/>
            </p:cNvGrpSpPr>
            <p:nvPr/>
          </p:nvGrpSpPr>
          <p:grpSpPr bwMode="auto">
            <a:xfrm>
              <a:off x="2137" y="3677"/>
              <a:ext cx="139" cy="231"/>
              <a:chOff x="3186" y="3265"/>
              <a:chExt cx="192" cy="319"/>
            </a:xfrm>
          </p:grpSpPr>
          <p:sp>
            <p:nvSpPr>
              <p:cNvPr id="35941" name="Rectangle 199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42" name="Text Box 200"/>
              <p:cNvSpPr txBox="1">
                <a:spLocks noChangeArrowheads="1"/>
              </p:cNvSpPr>
              <p:nvPr/>
            </p:nvSpPr>
            <p:spPr bwMode="auto">
              <a:xfrm>
                <a:off x="3196" y="3265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1800"/>
              </a:p>
            </p:txBody>
          </p:sp>
        </p:grpSp>
        <p:grpSp>
          <p:nvGrpSpPr>
            <p:cNvPr id="35859" name="Group 219"/>
            <p:cNvGrpSpPr>
              <a:grpSpLocks/>
            </p:cNvGrpSpPr>
            <p:nvPr/>
          </p:nvGrpSpPr>
          <p:grpSpPr bwMode="auto">
            <a:xfrm>
              <a:off x="629" y="3657"/>
              <a:ext cx="139" cy="231"/>
              <a:chOff x="3186" y="3265"/>
              <a:chExt cx="192" cy="319"/>
            </a:xfrm>
          </p:grpSpPr>
          <p:sp>
            <p:nvSpPr>
              <p:cNvPr id="35939" name="Rectangle 220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40" name="Text Box 221"/>
              <p:cNvSpPr txBox="1">
                <a:spLocks noChangeArrowheads="1"/>
              </p:cNvSpPr>
              <p:nvPr/>
            </p:nvSpPr>
            <p:spPr bwMode="auto">
              <a:xfrm>
                <a:off x="3196" y="3265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1800"/>
              </a:p>
            </p:txBody>
          </p:sp>
        </p:grpSp>
        <p:sp>
          <p:nvSpPr>
            <p:cNvPr id="35860" name="Line 249"/>
            <p:cNvSpPr>
              <a:spLocks noChangeShapeType="1"/>
            </p:cNvSpPr>
            <p:nvPr/>
          </p:nvSpPr>
          <p:spPr bwMode="auto">
            <a:xfrm flipH="1">
              <a:off x="301" y="3186"/>
              <a:ext cx="356" cy="50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1" name="Line 250"/>
            <p:cNvSpPr>
              <a:spLocks noChangeShapeType="1"/>
            </p:cNvSpPr>
            <p:nvPr/>
          </p:nvSpPr>
          <p:spPr bwMode="auto">
            <a:xfrm flipH="1">
              <a:off x="460" y="3191"/>
              <a:ext cx="197" cy="49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2" name="Line 251"/>
            <p:cNvSpPr>
              <a:spLocks noChangeShapeType="1"/>
            </p:cNvSpPr>
            <p:nvPr/>
          </p:nvSpPr>
          <p:spPr bwMode="auto">
            <a:xfrm flipH="1">
              <a:off x="609" y="3191"/>
              <a:ext cx="53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3" name="Line 252"/>
            <p:cNvSpPr>
              <a:spLocks noChangeShapeType="1"/>
            </p:cNvSpPr>
            <p:nvPr/>
          </p:nvSpPr>
          <p:spPr bwMode="auto">
            <a:xfrm>
              <a:off x="667" y="3191"/>
              <a:ext cx="72" cy="49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4" name="Line 253"/>
            <p:cNvSpPr>
              <a:spLocks noChangeShapeType="1"/>
            </p:cNvSpPr>
            <p:nvPr/>
          </p:nvSpPr>
          <p:spPr bwMode="auto">
            <a:xfrm flipH="1">
              <a:off x="936" y="3187"/>
              <a:ext cx="77" cy="49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5" name="Line 254"/>
            <p:cNvSpPr>
              <a:spLocks noChangeShapeType="1"/>
            </p:cNvSpPr>
            <p:nvPr/>
          </p:nvSpPr>
          <p:spPr bwMode="auto">
            <a:xfrm>
              <a:off x="1013" y="3192"/>
              <a:ext cx="76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6" name="Line 255"/>
            <p:cNvSpPr>
              <a:spLocks noChangeShapeType="1"/>
            </p:cNvSpPr>
            <p:nvPr/>
          </p:nvSpPr>
          <p:spPr bwMode="auto">
            <a:xfrm>
              <a:off x="1018" y="3192"/>
              <a:ext cx="235" cy="49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7" name="Line 256"/>
            <p:cNvSpPr>
              <a:spLocks noChangeShapeType="1"/>
            </p:cNvSpPr>
            <p:nvPr/>
          </p:nvSpPr>
          <p:spPr bwMode="auto">
            <a:xfrm>
              <a:off x="1023" y="3192"/>
              <a:ext cx="355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8" name="Line 265"/>
            <p:cNvSpPr>
              <a:spLocks noChangeShapeType="1"/>
            </p:cNvSpPr>
            <p:nvPr/>
          </p:nvSpPr>
          <p:spPr bwMode="auto">
            <a:xfrm flipH="1">
              <a:off x="2056" y="3197"/>
              <a:ext cx="441" cy="50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9" name="Line 266"/>
            <p:cNvSpPr>
              <a:spLocks noChangeShapeType="1"/>
            </p:cNvSpPr>
            <p:nvPr/>
          </p:nvSpPr>
          <p:spPr bwMode="auto">
            <a:xfrm flipH="1">
              <a:off x="2213" y="3202"/>
              <a:ext cx="284" cy="50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0" name="Line 267"/>
            <p:cNvSpPr>
              <a:spLocks noChangeShapeType="1"/>
            </p:cNvSpPr>
            <p:nvPr/>
          </p:nvSpPr>
          <p:spPr bwMode="auto">
            <a:xfrm flipH="1">
              <a:off x="2334" y="3202"/>
              <a:ext cx="168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1" name="Line 268"/>
            <p:cNvSpPr>
              <a:spLocks noChangeShapeType="1"/>
            </p:cNvSpPr>
            <p:nvPr/>
          </p:nvSpPr>
          <p:spPr bwMode="auto">
            <a:xfrm flipH="1">
              <a:off x="2492" y="3202"/>
              <a:ext cx="15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5872" name="Group 273"/>
            <p:cNvGrpSpPr>
              <a:grpSpLocks/>
            </p:cNvGrpSpPr>
            <p:nvPr/>
          </p:nvGrpSpPr>
          <p:grpSpPr bwMode="auto">
            <a:xfrm>
              <a:off x="3221" y="3677"/>
              <a:ext cx="139" cy="231"/>
              <a:chOff x="2856" y="3181"/>
              <a:chExt cx="192" cy="319"/>
            </a:xfrm>
          </p:grpSpPr>
          <p:sp>
            <p:nvSpPr>
              <p:cNvPr id="35937" name="Rectangle 274"/>
              <p:cNvSpPr>
                <a:spLocks noChangeArrowheads="1"/>
              </p:cNvSpPr>
              <p:nvPr/>
            </p:nvSpPr>
            <p:spPr bwMode="auto">
              <a:xfrm>
                <a:off x="2856" y="3252"/>
                <a:ext cx="192" cy="192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38" name="Text Box 275"/>
              <p:cNvSpPr txBox="1">
                <a:spLocks noChangeArrowheads="1"/>
              </p:cNvSpPr>
              <p:nvPr/>
            </p:nvSpPr>
            <p:spPr bwMode="auto">
              <a:xfrm>
                <a:off x="2866" y="3181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1800"/>
              </a:p>
            </p:txBody>
          </p:sp>
        </p:grpSp>
        <p:grpSp>
          <p:nvGrpSpPr>
            <p:cNvPr id="35873" name="Group 276"/>
            <p:cNvGrpSpPr>
              <a:grpSpLocks/>
            </p:cNvGrpSpPr>
            <p:nvPr/>
          </p:nvGrpSpPr>
          <p:grpSpPr bwMode="auto">
            <a:xfrm>
              <a:off x="3077" y="3677"/>
              <a:ext cx="139" cy="231"/>
              <a:chOff x="2856" y="3181"/>
              <a:chExt cx="192" cy="319"/>
            </a:xfrm>
          </p:grpSpPr>
          <p:sp>
            <p:nvSpPr>
              <p:cNvPr id="35935" name="Rectangle 277"/>
              <p:cNvSpPr>
                <a:spLocks noChangeArrowheads="1"/>
              </p:cNvSpPr>
              <p:nvPr/>
            </p:nvSpPr>
            <p:spPr bwMode="auto">
              <a:xfrm>
                <a:off x="2856" y="3252"/>
                <a:ext cx="192" cy="192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36" name="Text Box 278"/>
              <p:cNvSpPr txBox="1">
                <a:spLocks noChangeArrowheads="1"/>
              </p:cNvSpPr>
              <p:nvPr/>
            </p:nvSpPr>
            <p:spPr bwMode="auto">
              <a:xfrm>
                <a:off x="2866" y="3181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1800"/>
              </a:p>
            </p:txBody>
          </p:sp>
        </p:grpSp>
        <p:grpSp>
          <p:nvGrpSpPr>
            <p:cNvPr id="35874" name="Group 279"/>
            <p:cNvGrpSpPr>
              <a:grpSpLocks/>
            </p:cNvGrpSpPr>
            <p:nvPr/>
          </p:nvGrpSpPr>
          <p:grpSpPr bwMode="auto">
            <a:xfrm>
              <a:off x="2789" y="3677"/>
              <a:ext cx="139" cy="231"/>
              <a:chOff x="3186" y="3265"/>
              <a:chExt cx="192" cy="319"/>
            </a:xfrm>
          </p:grpSpPr>
          <p:sp>
            <p:nvSpPr>
              <p:cNvPr id="35933" name="Rectangle 280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34" name="Text Box 281"/>
              <p:cNvSpPr txBox="1">
                <a:spLocks noChangeArrowheads="1"/>
              </p:cNvSpPr>
              <p:nvPr/>
            </p:nvSpPr>
            <p:spPr bwMode="auto">
              <a:xfrm>
                <a:off x="3196" y="3265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1800"/>
              </a:p>
            </p:txBody>
          </p:sp>
        </p:grpSp>
        <p:grpSp>
          <p:nvGrpSpPr>
            <p:cNvPr id="35875" name="Group 282"/>
            <p:cNvGrpSpPr>
              <a:grpSpLocks/>
            </p:cNvGrpSpPr>
            <p:nvPr/>
          </p:nvGrpSpPr>
          <p:grpSpPr bwMode="auto">
            <a:xfrm>
              <a:off x="2931" y="3677"/>
              <a:ext cx="139" cy="231"/>
              <a:chOff x="3186" y="3265"/>
              <a:chExt cx="192" cy="319"/>
            </a:xfrm>
          </p:grpSpPr>
          <p:sp>
            <p:nvSpPr>
              <p:cNvPr id="35931" name="Rectangle 283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32" name="Text Box 284"/>
              <p:cNvSpPr txBox="1">
                <a:spLocks noChangeArrowheads="1"/>
              </p:cNvSpPr>
              <p:nvPr/>
            </p:nvSpPr>
            <p:spPr bwMode="auto">
              <a:xfrm>
                <a:off x="3196" y="3265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1800"/>
              </a:p>
            </p:txBody>
          </p:sp>
        </p:grpSp>
        <p:sp>
          <p:nvSpPr>
            <p:cNvPr id="35876" name="Line 285"/>
            <p:cNvSpPr>
              <a:spLocks noChangeShapeType="1"/>
            </p:cNvSpPr>
            <p:nvPr/>
          </p:nvSpPr>
          <p:spPr bwMode="auto">
            <a:xfrm flipH="1">
              <a:off x="2842" y="3218"/>
              <a:ext cx="77" cy="49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7" name="Line 286"/>
            <p:cNvSpPr>
              <a:spLocks noChangeShapeType="1"/>
            </p:cNvSpPr>
            <p:nvPr/>
          </p:nvSpPr>
          <p:spPr bwMode="auto">
            <a:xfrm>
              <a:off x="2919" y="3223"/>
              <a:ext cx="76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8" name="Line 287"/>
            <p:cNvSpPr>
              <a:spLocks noChangeShapeType="1"/>
            </p:cNvSpPr>
            <p:nvPr/>
          </p:nvSpPr>
          <p:spPr bwMode="auto">
            <a:xfrm>
              <a:off x="2924" y="3223"/>
              <a:ext cx="235" cy="49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9" name="Line 288"/>
            <p:cNvSpPr>
              <a:spLocks noChangeShapeType="1"/>
            </p:cNvSpPr>
            <p:nvPr/>
          </p:nvSpPr>
          <p:spPr bwMode="auto">
            <a:xfrm>
              <a:off x="2929" y="3223"/>
              <a:ext cx="355" cy="4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5880" name="Group 292"/>
            <p:cNvGrpSpPr>
              <a:grpSpLocks/>
            </p:cNvGrpSpPr>
            <p:nvPr/>
          </p:nvGrpSpPr>
          <p:grpSpPr bwMode="auto">
            <a:xfrm>
              <a:off x="485" y="3657"/>
              <a:ext cx="139" cy="231"/>
              <a:chOff x="2856" y="3181"/>
              <a:chExt cx="192" cy="319"/>
            </a:xfrm>
          </p:grpSpPr>
          <p:sp>
            <p:nvSpPr>
              <p:cNvPr id="35929" name="Rectangle 293"/>
              <p:cNvSpPr>
                <a:spLocks noChangeArrowheads="1"/>
              </p:cNvSpPr>
              <p:nvPr/>
            </p:nvSpPr>
            <p:spPr bwMode="auto">
              <a:xfrm>
                <a:off x="2856" y="3252"/>
                <a:ext cx="192" cy="192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30" name="Text Box 294"/>
              <p:cNvSpPr txBox="1">
                <a:spLocks noChangeArrowheads="1"/>
              </p:cNvSpPr>
              <p:nvPr/>
            </p:nvSpPr>
            <p:spPr bwMode="auto">
              <a:xfrm>
                <a:off x="2866" y="3181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1800"/>
              </a:p>
            </p:txBody>
          </p:sp>
        </p:grpSp>
        <p:grpSp>
          <p:nvGrpSpPr>
            <p:cNvPr id="35881" name="Group 295"/>
            <p:cNvGrpSpPr>
              <a:grpSpLocks/>
            </p:cNvGrpSpPr>
            <p:nvPr/>
          </p:nvGrpSpPr>
          <p:grpSpPr bwMode="auto">
            <a:xfrm>
              <a:off x="192" y="3657"/>
              <a:ext cx="139" cy="231"/>
              <a:chOff x="3186" y="3265"/>
              <a:chExt cx="192" cy="319"/>
            </a:xfrm>
          </p:grpSpPr>
          <p:sp>
            <p:nvSpPr>
              <p:cNvPr id="35927" name="Rectangle 296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28" name="Text Box 297"/>
              <p:cNvSpPr txBox="1">
                <a:spLocks noChangeArrowheads="1"/>
              </p:cNvSpPr>
              <p:nvPr/>
            </p:nvSpPr>
            <p:spPr bwMode="auto">
              <a:xfrm>
                <a:off x="3196" y="3265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1800"/>
              </a:p>
            </p:txBody>
          </p:sp>
        </p:grpSp>
        <p:grpSp>
          <p:nvGrpSpPr>
            <p:cNvPr id="35882" name="Group 298"/>
            <p:cNvGrpSpPr>
              <a:grpSpLocks/>
            </p:cNvGrpSpPr>
            <p:nvPr/>
          </p:nvGrpSpPr>
          <p:grpSpPr bwMode="auto">
            <a:xfrm>
              <a:off x="334" y="3657"/>
              <a:ext cx="139" cy="231"/>
              <a:chOff x="3186" y="3265"/>
              <a:chExt cx="192" cy="319"/>
            </a:xfrm>
          </p:grpSpPr>
          <p:sp>
            <p:nvSpPr>
              <p:cNvPr id="35925" name="Rectangle 299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26" name="Text Box 300"/>
              <p:cNvSpPr txBox="1">
                <a:spLocks noChangeArrowheads="1"/>
              </p:cNvSpPr>
              <p:nvPr/>
            </p:nvSpPr>
            <p:spPr bwMode="auto">
              <a:xfrm>
                <a:off x="3196" y="3265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1800"/>
              </a:p>
            </p:txBody>
          </p:sp>
        </p:grpSp>
        <p:grpSp>
          <p:nvGrpSpPr>
            <p:cNvPr id="35883" name="Group 301"/>
            <p:cNvGrpSpPr>
              <a:grpSpLocks/>
            </p:cNvGrpSpPr>
            <p:nvPr/>
          </p:nvGrpSpPr>
          <p:grpSpPr bwMode="auto">
            <a:xfrm>
              <a:off x="1301" y="3657"/>
              <a:ext cx="139" cy="231"/>
              <a:chOff x="3186" y="3265"/>
              <a:chExt cx="192" cy="319"/>
            </a:xfrm>
          </p:grpSpPr>
          <p:sp>
            <p:nvSpPr>
              <p:cNvPr id="35923" name="Rectangle 302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24" name="Text Box 303"/>
              <p:cNvSpPr txBox="1">
                <a:spLocks noChangeArrowheads="1"/>
              </p:cNvSpPr>
              <p:nvPr/>
            </p:nvSpPr>
            <p:spPr bwMode="auto">
              <a:xfrm>
                <a:off x="3196" y="3265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1800"/>
              </a:p>
            </p:txBody>
          </p:sp>
        </p:grpSp>
        <p:grpSp>
          <p:nvGrpSpPr>
            <p:cNvPr id="35884" name="Group 304"/>
            <p:cNvGrpSpPr>
              <a:grpSpLocks/>
            </p:cNvGrpSpPr>
            <p:nvPr/>
          </p:nvGrpSpPr>
          <p:grpSpPr bwMode="auto">
            <a:xfrm>
              <a:off x="1008" y="3657"/>
              <a:ext cx="139" cy="231"/>
              <a:chOff x="2856" y="3181"/>
              <a:chExt cx="192" cy="319"/>
            </a:xfrm>
          </p:grpSpPr>
          <p:sp>
            <p:nvSpPr>
              <p:cNvPr id="35921" name="Rectangle 305"/>
              <p:cNvSpPr>
                <a:spLocks noChangeArrowheads="1"/>
              </p:cNvSpPr>
              <p:nvPr/>
            </p:nvSpPr>
            <p:spPr bwMode="auto">
              <a:xfrm>
                <a:off x="2856" y="3252"/>
                <a:ext cx="192" cy="192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22" name="Text Box 306"/>
              <p:cNvSpPr txBox="1">
                <a:spLocks noChangeArrowheads="1"/>
              </p:cNvSpPr>
              <p:nvPr/>
            </p:nvSpPr>
            <p:spPr bwMode="auto">
              <a:xfrm>
                <a:off x="2866" y="3181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1800"/>
              </a:p>
            </p:txBody>
          </p:sp>
        </p:grpSp>
        <p:grpSp>
          <p:nvGrpSpPr>
            <p:cNvPr id="35885" name="Group 307"/>
            <p:cNvGrpSpPr>
              <a:grpSpLocks/>
            </p:cNvGrpSpPr>
            <p:nvPr/>
          </p:nvGrpSpPr>
          <p:grpSpPr bwMode="auto">
            <a:xfrm>
              <a:off x="864" y="3657"/>
              <a:ext cx="139" cy="231"/>
              <a:chOff x="3186" y="3265"/>
              <a:chExt cx="192" cy="319"/>
            </a:xfrm>
          </p:grpSpPr>
          <p:sp>
            <p:nvSpPr>
              <p:cNvPr id="35919" name="Rectangle 308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20" name="Text Box 309"/>
              <p:cNvSpPr txBox="1">
                <a:spLocks noChangeArrowheads="1"/>
              </p:cNvSpPr>
              <p:nvPr/>
            </p:nvSpPr>
            <p:spPr bwMode="auto">
              <a:xfrm>
                <a:off x="3196" y="3265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1800"/>
              </a:p>
            </p:txBody>
          </p:sp>
        </p:grpSp>
        <p:grpSp>
          <p:nvGrpSpPr>
            <p:cNvPr id="35886" name="Group 310"/>
            <p:cNvGrpSpPr>
              <a:grpSpLocks/>
            </p:cNvGrpSpPr>
            <p:nvPr/>
          </p:nvGrpSpPr>
          <p:grpSpPr bwMode="auto">
            <a:xfrm>
              <a:off x="1152" y="3657"/>
              <a:ext cx="139" cy="231"/>
              <a:chOff x="3186" y="3265"/>
              <a:chExt cx="192" cy="319"/>
            </a:xfrm>
          </p:grpSpPr>
          <p:sp>
            <p:nvSpPr>
              <p:cNvPr id="35917" name="Rectangle 311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18" name="Text Box 312"/>
              <p:cNvSpPr txBox="1">
                <a:spLocks noChangeArrowheads="1"/>
              </p:cNvSpPr>
              <p:nvPr/>
            </p:nvSpPr>
            <p:spPr bwMode="auto">
              <a:xfrm>
                <a:off x="3196" y="3265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1800"/>
              </a:p>
            </p:txBody>
          </p:sp>
        </p:grpSp>
        <p:grpSp>
          <p:nvGrpSpPr>
            <p:cNvPr id="35887" name="Group 323"/>
            <p:cNvGrpSpPr>
              <a:grpSpLocks/>
            </p:cNvGrpSpPr>
            <p:nvPr/>
          </p:nvGrpSpPr>
          <p:grpSpPr bwMode="auto">
            <a:xfrm>
              <a:off x="245" y="2965"/>
              <a:ext cx="139" cy="231"/>
              <a:chOff x="3186" y="3265"/>
              <a:chExt cx="192" cy="319"/>
            </a:xfrm>
          </p:grpSpPr>
          <p:sp>
            <p:nvSpPr>
              <p:cNvPr id="35915" name="Rectangle 324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16" name="Text Box 325"/>
              <p:cNvSpPr txBox="1">
                <a:spLocks noChangeArrowheads="1"/>
              </p:cNvSpPr>
              <p:nvPr/>
            </p:nvSpPr>
            <p:spPr bwMode="auto">
              <a:xfrm>
                <a:off x="3196" y="3265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1800"/>
              </a:p>
            </p:txBody>
          </p:sp>
        </p:grpSp>
        <p:grpSp>
          <p:nvGrpSpPr>
            <p:cNvPr id="35888" name="Group 329"/>
            <p:cNvGrpSpPr>
              <a:grpSpLocks/>
            </p:cNvGrpSpPr>
            <p:nvPr/>
          </p:nvGrpSpPr>
          <p:grpSpPr bwMode="auto">
            <a:xfrm>
              <a:off x="1253" y="2956"/>
              <a:ext cx="139" cy="231"/>
              <a:chOff x="2856" y="3181"/>
              <a:chExt cx="192" cy="319"/>
            </a:xfrm>
          </p:grpSpPr>
          <p:sp>
            <p:nvSpPr>
              <p:cNvPr id="35913" name="Rectangle 330"/>
              <p:cNvSpPr>
                <a:spLocks noChangeArrowheads="1"/>
              </p:cNvSpPr>
              <p:nvPr/>
            </p:nvSpPr>
            <p:spPr bwMode="auto">
              <a:xfrm>
                <a:off x="2856" y="3252"/>
                <a:ext cx="192" cy="192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14" name="Text Box 331"/>
              <p:cNvSpPr txBox="1">
                <a:spLocks noChangeArrowheads="1"/>
              </p:cNvSpPr>
              <p:nvPr/>
            </p:nvSpPr>
            <p:spPr bwMode="auto">
              <a:xfrm>
                <a:off x="2866" y="3181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1800"/>
              </a:p>
            </p:txBody>
          </p:sp>
        </p:grpSp>
        <p:sp>
          <p:nvSpPr>
            <p:cNvPr id="35889" name="Text Box 332"/>
            <p:cNvSpPr txBox="1">
              <a:spLocks noChangeArrowheads="1"/>
            </p:cNvSpPr>
            <p:nvPr/>
          </p:nvSpPr>
          <p:spPr bwMode="auto">
            <a:xfrm>
              <a:off x="541" y="2956"/>
              <a:ext cx="20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5890" name="Text Box 333"/>
            <p:cNvSpPr txBox="1">
              <a:spLocks noChangeArrowheads="1"/>
            </p:cNvSpPr>
            <p:nvPr/>
          </p:nvSpPr>
          <p:spPr bwMode="auto">
            <a:xfrm>
              <a:off x="912" y="2956"/>
              <a:ext cx="20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5891" name="Line 338"/>
            <p:cNvSpPr>
              <a:spLocks noChangeShapeType="1"/>
            </p:cNvSpPr>
            <p:nvPr/>
          </p:nvSpPr>
          <p:spPr bwMode="auto">
            <a:xfrm flipV="1">
              <a:off x="672" y="2630"/>
              <a:ext cx="144" cy="32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2" name="Line 339"/>
            <p:cNvSpPr>
              <a:spLocks noChangeShapeType="1"/>
            </p:cNvSpPr>
            <p:nvPr/>
          </p:nvSpPr>
          <p:spPr bwMode="auto">
            <a:xfrm flipH="1">
              <a:off x="336" y="2620"/>
              <a:ext cx="480" cy="33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3" name="Line 340"/>
            <p:cNvSpPr>
              <a:spLocks noChangeShapeType="1"/>
            </p:cNvSpPr>
            <p:nvPr/>
          </p:nvSpPr>
          <p:spPr bwMode="auto">
            <a:xfrm>
              <a:off x="816" y="2620"/>
              <a:ext cx="528" cy="33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4" name="Line 341"/>
            <p:cNvSpPr>
              <a:spLocks noChangeShapeType="1"/>
            </p:cNvSpPr>
            <p:nvPr/>
          </p:nvSpPr>
          <p:spPr bwMode="auto">
            <a:xfrm>
              <a:off x="816" y="2620"/>
              <a:ext cx="192" cy="33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5" name="Text Box 387"/>
            <p:cNvSpPr txBox="1">
              <a:spLocks noChangeArrowheads="1"/>
            </p:cNvSpPr>
            <p:nvPr/>
          </p:nvSpPr>
          <p:spPr bwMode="auto">
            <a:xfrm>
              <a:off x="720" y="2408"/>
              <a:ext cx="20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grpSp>
          <p:nvGrpSpPr>
            <p:cNvPr id="35896" name="Group 388"/>
            <p:cNvGrpSpPr>
              <a:grpSpLocks/>
            </p:cNvGrpSpPr>
            <p:nvPr/>
          </p:nvGrpSpPr>
          <p:grpSpPr bwMode="auto">
            <a:xfrm>
              <a:off x="2213" y="2948"/>
              <a:ext cx="139" cy="231"/>
              <a:chOff x="3186" y="3265"/>
              <a:chExt cx="192" cy="319"/>
            </a:xfrm>
          </p:grpSpPr>
          <p:sp>
            <p:nvSpPr>
              <p:cNvPr id="35911" name="Rectangle 389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12" name="Text Box 390"/>
              <p:cNvSpPr txBox="1">
                <a:spLocks noChangeArrowheads="1"/>
              </p:cNvSpPr>
              <p:nvPr/>
            </p:nvSpPr>
            <p:spPr bwMode="auto">
              <a:xfrm>
                <a:off x="3196" y="3265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1800"/>
              </a:p>
            </p:txBody>
          </p:sp>
        </p:grpSp>
        <p:grpSp>
          <p:nvGrpSpPr>
            <p:cNvPr id="35897" name="Group 391"/>
            <p:cNvGrpSpPr>
              <a:grpSpLocks/>
            </p:cNvGrpSpPr>
            <p:nvPr/>
          </p:nvGrpSpPr>
          <p:grpSpPr bwMode="auto">
            <a:xfrm>
              <a:off x="2026" y="2948"/>
              <a:ext cx="139" cy="231"/>
              <a:chOff x="2856" y="3181"/>
              <a:chExt cx="192" cy="319"/>
            </a:xfrm>
          </p:grpSpPr>
          <p:sp>
            <p:nvSpPr>
              <p:cNvPr id="35909" name="Rectangle 392"/>
              <p:cNvSpPr>
                <a:spLocks noChangeArrowheads="1"/>
              </p:cNvSpPr>
              <p:nvPr/>
            </p:nvSpPr>
            <p:spPr bwMode="auto">
              <a:xfrm>
                <a:off x="2856" y="3252"/>
                <a:ext cx="192" cy="192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5910" name="Text Box 393"/>
              <p:cNvSpPr txBox="1">
                <a:spLocks noChangeArrowheads="1"/>
              </p:cNvSpPr>
              <p:nvPr/>
            </p:nvSpPr>
            <p:spPr bwMode="auto">
              <a:xfrm>
                <a:off x="2866" y="3181"/>
                <a:ext cx="1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1800"/>
              </a:p>
            </p:txBody>
          </p:sp>
        </p:grpSp>
        <p:sp>
          <p:nvSpPr>
            <p:cNvPr id="35898" name="Line 394"/>
            <p:cNvSpPr>
              <a:spLocks noChangeShapeType="1"/>
            </p:cNvSpPr>
            <p:nvPr/>
          </p:nvSpPr>
          <p:spPr bwMode="auto">
            <a:xfrm flipV="1">
              <a:off x="2309" y="2660"/>
              <a:ext cx="384" cy="2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9" name="Line 395"/>
            <p:cNvSpPr>
              <a:spLocks noChangeShapeType="1"/>
            </p:cNvSpPr>
            <p:nvPr/>
          </p:nvSpPr>
          <p:spPr bwMode="auto">
            <a:xfrm flipH="1">
              <a:off x="2117" y="2660"/>
              <a:ext cx="576" cy="2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0" name="Line 396"/>
            <p:cNvSpPr>
              <a:spLocks noChangeShapeType="1"/>
            </p:cNvSpPr>
            <p:nvPr/>
          </p:nvSpPr>
          <p:spPr bwMode="auto">
            <a:xfrm>
              <a:off x="2693" y="2660"/>
              <a:ext cx="144" cy="2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1" name="Line 397"/>
            <p:cNvSpPr>
              <a:spLocks noChangeShapeType="1"/>
            </p:cNvSpPr>
            <p:nvPr/>
          </p:nvSpPr>
          <p:spPr bwMode="auto">
            <a:xfrm flipH="1">
              <a:off x="2549" y="2660"/>
              <a:ext cx="144" cy="2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2" name="Text Box 398"/>
            <p:cNvSpPr txBox="1">
              <a:spLocks noChangeArrowheads="1"/>
            </p:cNvSpPr>
            <p:nvPr/>
          </p:nvSpPr>
          <p:spPr bwMode="auto">
            <a:xfrm>
              <a:off x="2597" y="2448"/>
              <a:ext cx="20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5903" name="Text Box 399"/>
            <p:cNvSpPr txBox="1">
              <a:spLocks noChangeArrowheads="1"/>
            </p:cNvSpPr>
            <p:nvPr/>
          </p:nvSpPr>
          <p:spPr bwMode="auto">
            <a:xfrm>
              <a:off x="2405" y="2948"/>
              <a:ext cx="20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5904" name="Text Box 400"/>
            <p:cNvSpPr txBox="1">
              <a:spLocks noChangeArrowheads="1"/>
            </p:cNvSpPr>
            <p:nvPr/>
          </p:nvSpPr>
          <p:spPr bwMode="auto">
            <a:xfrm>
              <a:off x="2776" y="2948"/>
              <a:ext cx="20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5905" name="Text Box 401"/>
            <p:cNvSpPr txBox="1">
              <a:spLocks noChangeArrowheads="1"/>
            </p:cNvSpPr>
            <p:nvPr/>
          </p:nvSpPr>
          <p:spPr bwMode="auto">
            <a:xfrm>
              <a:off x="56" y="1440"/>
              <a:ext cx="3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400">
                  <a:solidFill>
                    <a:schemeClr val="bg2"/>
                  </a:solidFill>
                </a:rPr>
                <a:t>A)</a:t>
              </a:r>
            </a:p>
          </p:txBody>
        </p:sp>
        <p:sp>
          <p:nvSpPr>
            <p:cNvPr id="35906" name="Text Box 402"/>
            <p:cNvSpPr txBox="1">
              <a:spLocks noChangeArrowheads="1"/>
            </p:cNvSpPr>
            <p:nvPr/>
          </p:nvSpPr>
          <p:spPr bwMode="auto">
            <a:xfrm>
              <a:off x="1852" y="144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400">
                  <a:solidFill>
                    <a:schemeClr val="bg2"/>
                  </a:solidFill>
                </a:rPr>
                <a:t>B)</a:t>
              </a:r>
            </a:p>
          </p:txBody>
        </p:sp>
        <p:graphicFrame>
          <p:nvGraphicFramePr>
            <p:cNvPr id="35907" name="Object 405"/>
            <p:cNvGraphicFramePr>
              <a:graphicFrameLocks noChangeAspect="1"/>
            </p:cNvGraphicFramePr>
            <p:nvPr/>
          </p:nvGraphicFramePr>
          <p:xfrm>
            <a:off x="4115" y="1872"/>
            <a:ext cx="637" cy="3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996" name="Formel" r:id="rId3" imgW="161640" imgH="91800" progId="Equation.3">
                    <p:embed/>
                  </p:oleObj>
                </mc:Choice>
                <mc:Fallback>
                  <p:oleObj name="Formel" r:id="rId3" imgW="161640" imgH="91800" progId="Equation.3">
                    <p:embed/>
                    <p:pic>
                      <p:nvPicPr>
                        <p:cNvPr id="0" name="Picture 1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15" y="1872"/>
                          <a:ext cx="637" cy="3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tx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45791" dir="2021404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908" name="Object 408"/>
            <p:cNvGraphicFramePr>
              <a:graphicFrameLocks noChangeAspect="1"/>
            </p:cNvGraphicFramePr>
            <p:nvPr/>
          </p:nvGraphicFramePr>
          <p:xfrm>
            <a:off x="4163" y="3360"/>
            <a:ext cx="637" cy="3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997" name="Formel" r:id="rId5" imgW="161640" imgH="91800" progId="Equation.3">
                    <p:embed/>
                  </p:oleObj>
                </mc:Choice>
                <mc:Fallback>
                  <p:oleObj name="Formel" r:id="rId5" imgW="161640" imgH="91800" progId="Equation.3">
                    <p:embed/>
                    <p:pic>
                      <p:nvPicPr>
                        <p:cNvPr id="0" name="Picture 1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3" y="3360"/>
                          <a:ext cx="637" cy="3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tx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45791" dir="2021404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6" name="Group 410"/>
          <p:cNvGrpSpPr>
            <a:grpSpLocks/>
          </p:cNvGrpSpPr>
          <p:nvPr/>
        </p:nvGrpSpPr>
        <p:grpSpPr bwMode="auto">
          <a:xfrm>
            <a:off x="8153400" y="5334000"/>
            <a:ext cx="914400" cy="914400"/>
            <a:chOff x="5136" y="3360"/>
            <a:chExt cx="576" cy="576"/>
          </a:xfrm>
        </p:grpSpPr>
        <p:sp>
          <p:nvSpPr>
            <p:cNvPr id="35847" name="Rectangle 162"/>
            <p:cNvSpPr>
              <a:spLocks noChangeArrowheads="1"/>
            </p:cNvSpPr>
            <p:nvPr/>
          </p:nvSpPr>
          <p:spPr bwMode="auto">
            <a:xfrm>
              <a:off x="5136" y="3360"/>
              <a:ext cx="576" cy="576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848" name="Line 163"/>
            <p:cNvSpPr>
              <a:spLocks noChangeShapeType="1"/>
            </p:cNvSpPr>
            <p:nvPr/>
          </p:nvSpPr>
          <p:spPr bwMode="auto">
            <a:xfrm>
              <a:off x="5424" y="3360"/>
              <a:ext cx="1" cy="57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9" name="Line 164"/>
            <p:cNvSpPr>
              <a:spLocks noChangeShapeType="1"/>
            </p:cNvSpPr>
            <p:nvPr/>
          </p:nvSpPr>
          <p:spPr bwMode="auto">
            <a:xfrm>
              <a:off x="5136" y="3648"/>
              <a:ext cx="576" cy="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0" name="Rectangle 165"/>
            <p:cNvSpPr>
              <a:spLocks noChangeArrowheads="1"/>
            </p:cNvSpPr>
            <p:nvPr/>
          </p:nvSpPr>
          <p:spPr bwMode="auto">
            <a:xfrm>
              <a:off x="5568" y="3360"/>
              <a:ext cx="144" cy="144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851" name="Line 169"/>
            <p:cNvSpPr>
              <a:spLocks noChangeShapeType="1"/>
            </p:cNvSpPr>
            <p:nvPr/>
          </p:nvSpPr>
          <p:spPr bwMode="auto">
            <a:xfrm>
              <a:off x="5568" y="3360"/>
              <a:ext cx="1" cy="2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2" name="Rectangle 409"/>
            <p:cNvSpPr>
              <a:spLocks noChangeArrowheads="1"/>
            </p:cNvSpPr>
            <p:nvPr/>
          </p:nvSpPr>
          <p:spPr bwMode="auto">
            <a:xfrm>
              <a:off x="5424" y="3360"/>
              <a:ext cx="144" cy="144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0"/>
            <a:ext cx="9982200" cy="825500"/>
          </a:xfrm>
        </p:spPr>
        <p:txBody>
          <a:bodyPr/>
          <a:lstStyle/>
          <a:p>
            <a:r>
              <a:rPr lang="de-DE" smtClean="0"/>
              <a:t>Nachbarschaften in Quadtrees (Octrees)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5713" y="969963"/>
            <a:ext cx="1971675" cy="676275"/>
          </a:xfrm>
        </p:spPr>
        <p:txBody>
          <a:bodyPr/>
          <a:lstStyle/>
          <a:p>
            <a:pPr marL="0" indent="0"/>
            <a:r>
              <a:rPr lang="de-DE" smtClean="0"/>
              <a:t>Quadtree </a:t>
            </a:r>
          </a:p>
        </p:txBody>
      </p:sp>
      <p:sp>
        <p:nvSpPr>
          <p:cNvPr id="196800" name="Rectangle 192"/>
          <p:cNvSpPr>
            <a:spLocks noChangeArrowheads="1"/>
          </p:cNvSpPr>
          <p:nvPr/>
        </p:nvSpPr>
        <p:spPr bwMode="auto">
          <a:xfrm>
            <a:off x="6045200" y="969963"/>
            <a:ext cx="19716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Octree </a:t>
            </a:r>
          </a:p>
        </p:txBody>
      </p:sp>
      <p:sp>
        <p:nvSpPr>
          <p:cNvPr id="36869" name="Rectangle 193"/>
          <p:cNvSpPr>
            <a:spLocks noChangeArrowheads="1"/>
          </p:cNvSpPr>
          <p:nvPr/>
        </p:nvSpPr>
        <p:spPr bwMode="auto">
          <a:xfrm>
            <a:off x="233363" y="1662113"/>
            <a:ext cx="43084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Nachbarn:           8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  </a:t>
            </a:r>
            <a:r>
              <a:rPr lang="de-DE" sz="2400">
                <a:solidFill>
                  <a:schemeClr val="bg2"/>
                </a:solidFill>
                <a:latin typeface="Arial" charset="0"/>
              </a:rPr>
              <a:t> an den Seiten</a:t>
            </a:r>
            <a:r>
              <a:rPr lang="de-DE" sz="3100">
                <a:solidFill>
                  <a:schemeClr val="bg2"/>
                </a:solidFill>
                <a:latin typeface="Arial" charset="0"/>
              </a:rPr>
              <a:t>        4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   an den Ecken          </a:t>
            </a:r>
            <a:r>
              <a:rPr lang="de-DE" sz="3100">
                <a:solidFill>
                  <a:schemeClr val="bg2"/>
                </a:solidFill>
                <a:latin typeface="Arial" charset="0"/>
              </a:rPr>
              <a:t>4</a:t>
            </a:r>
          </a:p>
        </p:txBody>
      </p:sp>
      <p:sp>
        <p:nvSpPr>
          <p:cNvPr id="196802" name="Rectangle 194"/>
          <p:cNvSpPr>
            <a:spLocks noChangeArrowheads="1"/>
          </p:cNvSpPr>
          <p:nvPr/>
        </p:nvSpPr>
        <p:spPr bwMode="auto">
          <a:xfrm>
            <a:off x="6419850" y="1671638"/>
            <a:ext cx="671513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26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 </a:t>
            </a:r>
            <a:r>
              <a:rPr lang="de-DE" sz="2400">
                <a:solidFill>
                  <a:schemeClr val="bg2"/>
                </a:solidFill>
                <a:latin typeface="Arial" charset="0"/>
              </a:rPr>
              <a:t> </a:t>
            </a:r>
            <a:endParaRPr lang="de-DE" sz="31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96803" name="Rectangle 195"/>
          <p:cNvSpPr>
            <a:spLocks noChangeArrowheads="1"/>
          </p:cNvSpPr>
          <p:nvPr/>
        </p:nvSpPr>
        <p:spPr bwMode="auto">
          <a:xfrm>
            <a:off x="6494463" y="2328863"/>
            <a:ext cx="4381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6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 </a:t>
            </a:r>
            <a:r>
              <a:rPr lang="de-DE" sz="2400">
                <a:solidFill>
                  <a:schemeClr val="bg2"/>
                </a:solidFill>
                <a:latin typeface="Arial" charset="0"/>
              </a:rPr>
              <a:t> </a:t>
            </a:r>
            <a:endParaRPr lang="de-DE" sz="31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96804" name="Rectangle 196"/>
          <p:cNvSpPr>
            <a:spLocks noChangeArrowheads="1"/>
          </p:cNvSpPr>
          <p:nvPr/>
        </p:nvSpPr>
        <p:spPr bwMode="auto">
          <a:xfrm>
            <a:off x="6494463" y="2995613"/>
            <a:ext cx="4381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8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 </a:t>
            </a:r>
            <a:r>
              <a:rPr lang="de-DE" sz="2400">
                <a:solidFill>
                  <a:schemeClr val="bg2"/>
                </a:solidFill>
                <a:latin typeface="Arial" charset="0"/>
              </a:rPr>
              <a:t> </a:t>
            </a:r>
            <a:endParaRPr lang="de-DE" sz="31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96805" name="Rectangle 197"/>
          <p:cNvSpPr>
            <a:spLocks noChangeArrowheads="1"/>
          </p:cNvSpPr>
          <p:nvPr/>
        </p:nvSpPr>
        <p:spPr bwMode="auto">
          <a:xfrm>
            <a:off x="450850" y="3605213"/>
            <a:ext cx="7580313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 </a:t>
            </a:r>
            <a:r>
              <a:rPr lang="de-DE" sz="2400">
                <a:solidFill>
                  <a:schemeClr val="bg2"/>
                </a:solidFill>
                <a:latin typeface="Arial" charset="0"/>
              </a:rPr>
              <a:t>an den Kanten</a:t>
            </a:r>
            <a:r>
              <a:rPr lang="de-DE" sz="3100">
                <a:solidFill>
                  <a:schemeClr val="bg2"/>
                </a:solidFill>
                <a:latin typeface="Arial" charset="0"/>
              </a:rPr>
              <a:t>       -                           12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 </a:t>
            </a:r>
            <a:r>
              <a:rPr lang="de-DE" sz="2400">
                <a:solidFill>
                  <a:schemeClr val="bg2"/>
                </a:solidFill>
                <a:latin typeface="Arial" charset="0"/>
              </a:rPr>
              <a:t> </a:t>
            </a:r>
            <a:endParaRPr lang="de-DE" sz="3100">
              <a:solidFill>
                <a:schemeClr val="bg2"/>
              </a:solidFill>
              <a:latin typeface="Arial" charset="0"/>
            </a:endParaRPr>
          </a:p>
        </p:txBody>
      </p:sp>
      <p:grpSp>
        <p:nvGrpSpPr>
          <p:cNvPr id="36874" name="Group 207"/>
          <p:cNvGrpSpPr>
            <a:grpSpLocks/>
          </p:cNvGrpSpPr>
          <p:nvPr/>
        </p:nvGrpSpPr>
        <p:grpSpPr bwMode="auto">
          <a:xfrm>
            <a:off x="2055813" y="4595813"/>
            <a:ext cx="1935162" cy="1935162"/>
            <a:chOff x="791" y="1930"/>
            <a:chExt cx="1904" cy="1904"/>
          </a:xfrm>
        </p:grpSpPr>
        <p:sp>
          <p:nvSpPr>
            <p:cNvPr id="36877" name="Rectangle 198"/>
            <p:cNvSpPr>
              <a:spLocks noChangeArrowheads="1"/>
            </p:cNvSpPr>
            <p:nvPr/>
          </p:nvSpPr>
          <p:spPr bwMode="auto">
            <a:xfrm>
              <a:off x="795" y="1934"/>
              <a:ext cx="1900" cy="1900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grpSp>
          <p:nvGrpSpPr>
            <p:cNvPr id="36878" name="Group 199"/>
            <p:cNvGrpSpPr>
              <a:grpSpLocks/>
            </p:cNvGrpSpPr>
            <p:nvPr/>
          </p:nvGrpSpPr>
          <p:grpSpPr bwMode="auto">
            <a:xfrm>
              <a:off x="795" y="1934"/>
              <a:ext cx="1900" cy="1900"/>
              <a:chOff x="2938" y="2208"/>
              <a:chExt cx="1900" cy="1900"/>
            </a:xfrm>
          </p:grpSpPr>
          <p:sp>
            <p:nvSpPr>
              <p:cNvPr id="36884" name="Line 200"/>
              <p:cNvSpPr>
                <a:spLocks noChangeShapeType="1"/>
              </p:cNvSpPr>
              <p:nvPr/>
            </p:nvSpPr>
            <p:spPr bwMode="auto">
              <a:xfrm>
                <a:off x="3888" y="2208"/>
                <a:ext cx="0" cy="190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5" name="Line 201"/>
              <p:cNvSpPr>
                <a:spLocks noChangeShapeType="1"/>
              </p:cNvSpPr>
              <p:nvPr/>
            </p:nvSpPr>
            <p:spPr bwMode="auto">
              <a:xfrm>
                <a:off x="2938" y="3152"/>
                <a:ext cx="190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6879" name="Group 202"/>
            <p:cNvGrpSpPr>
              <a:grpSpLocks/>
            </p:cNvGrpSpPr>
            <p:nvPr/>
          </p:nvGrpSpPr>
          <p:grpSpPr bwMode="auto">
            <a:xfrm>
              <a:off x="791" y="1930"/>
              <a:ext cx="1904" cy="1904"/>
              <a:chOff x="2934" y="2204"/>
              <a:chExt cx="1904" cy="1904"/>
            </a:xfrm>
          </p:grpSpPr>
          <p:sp>
            <p:nvSpPr>
              <p:cNvPr id="36880" name="Line 203"/>
              <p:cNvSpPr>
                <a:spLocks noChangeShapeType="1"/>
              </p:cNvSpPr>
              <p:nvPr/>
            </p:nvSpPr>
            <p:spPr bwMode="auto">
              <a:xfrm>
                <a:off x="2938" y="2679"/>
                <a:ext cx="190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1" name="Line 204"/>
              <p:cNvSpPr>
                <a:spLocks noChangeShapeType="1"/>
              </p:cNvSpPr>
              <p:nvPr/>
            </p:nvSpPr>
            <p:spPr bwMode="auto">
              <a:xfrm>
                <a:off x="2934" y="3625"/>
                <a:ext cx="190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2" name="Line 205"/>
              <p:cNvSpPr>
                <a:spLocks noChangeShapeType="1"/>
              </p:cNvSpPr>
              <p:nvPr/>
            </p:nvSpPr>
            <p:spPr bwMode="auto">
              <a:xfrm>
                <a:off x="4349" y="2208"/>
                <a:ext cx="0" cy="190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3" name="Line 206"/>
              <p:cNvSpPr>
                <a:spLocks noChangeShapeType="1"/>
              </p:cNvSpPr>
              <p:nvPr/>
            </p:nvSpPr>
            <p:spPr bwMode="auto">
              <a:xfrm>
                <a:off x="3405" y="2204"/>
                <a:ext cx="0" cy="190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6875" name="Rectangle 208"/>
          <p:cNvSpPr>
            <a:spLocks noChangeArrowheads="1"/>
          </p:cNvSpPr>
          <p:nvPr/>
        </p:nvSpPr>
        <p:spPr bwMode="auto">
          <a:xfrm>
            <a:off x="3025775" y="5568950"/>
            <a:ext cx="468313" cy="468313"/>
          </a:xfrm>
          <a:prstGeom prst="rect">
            <a:avLst/>
          </a:prstGeom>
          <a:solidFill>
            <a:srgbClr val="969696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>
              <a:solidFill>
                <a:srgbClr val="C0C0C0"/>
              </a:solidFill>
            </a:endParaRPr>
          </a:p>
        </p:txBody>
      </p:sp>
      <p:sp>
        <p:nvSpPr>
          <p:cNvPr id="196817" name="Rectangle 209"/>
          <p:cNvSpPr>
            <a:spLocks noChangeArrowheads="1"/>
          </p:cNvSpPr>
          <p:nvPr/>
        </p:nvSpPr>
        <p:spPr bwMode="auto">
          <a:xfrm>
            <a:off x="5226050" y="5681663"/>
            <a:ext cx="4924425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accent2"/>
                </a:solidFill>
                <a:latin typeface="Arial" charset="0"/>
              </a:rPr>
              <a:t>Wie finde ich die Nachbarn innerhalb den Datenstrukturen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800" grpId="0" autoUpdateAnimBg="0"/>
      <p:bldP spid="196802" grpId="0" autoUpdateAnimBg="0"/>
      <p:bldP spid="196803" grpId="0" autoUpdateAnimBg="0"/>
      <p:bldP spid="196804" grpId="0" autoUpdateAnimBg="0"/>
      <p:bldP spid="196805" grpId="0" autoUpdateAnimBg="0"/>
      <p:bldP spid="196817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0"/>
            <a:ext cx="9821863" cy="825500"/>
          </a:xfrm>
        </p:spPr>
        <p:txBody>
          <a:bodyPr/>
          <a:lstStyle/>
          <a:p>
            <a:r>
              <a:rPr lang="de-DE" smtClean="0"/>
              <a:t>Nachbarschaften in Quadtrees (Octrees)</a:t>
            </a:r>
          </a:p>
        </p:txBody>
      </p:sp>
      <p:grpSp>
        <p:nvGrpSpPr>
          <p:cNvPr id="37891" name="Group 229"/>
          <p:cNvGrpSpPr>
            <a:grpSpLocks/>
          </p:cNvGrpSpPr>
          <p:nvPr/>
        </p:nvGrpSpPr>
        <p:grpSpPr bwMode="auto">
          <a:xfrm>
            <a:off x="571500" y="1981200"/>
            <a:ext cx="3048000" cy="3048000"/>
            <a:chOff x="480" y="1920"/>
            <a:chExt cx="1920" cy="1920"/>
          </a:xfrm>
        </p:grpSpPr>
        <p:grpSp>
          <p:nvGrpSpPr>
            <p:cNvPr id="38048" name="Group 33"/>
            <p:cNvGrpSpPr>
              <a:grpSpLocks/>
            </p:cNvGrpSpPr>
            <p:nvPr/>
          </p:nvGrpSpPr>
          <p:grpSpPr bwMode="auto">
            <a:xfrm>
              <a:off x="480" y="1920"/>
              <a:ext cx="1920" cy="1920"/>
              <a:chOff x="4320" y="1872"/>
              <a:chExt cx="1920" cy="1920"/>
            </a:xfrm>
          </p:grpSpPr>
          <p:sp>
            <p:nvSpPr>
              <p:cNvPr id="38052" name="Rectangle 34"/>
              <p:cNvSpPr>
                <a:spLocks noChangeArrowheads="1"/>
              </p:cNvSpPr>
              <p:nvPr/>
            </p:nvSpPr>
            <p:spPr bwMode="auto">
              <a:xfrm>
                <a:off x="4320" y="1872"/>
                <a:ext cx="1920" cy="1920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53" name="Line 35"/>
              <p:cNvSpPr>
                <a:spLocks noChangeShapeType="1"/>
              </p:cNvSpPr>
              <p:nvPr/>
            </p:nvSpPr>
            <p:spPr bwMode="auto">
              <a:xfrm>
                <a:off x="5280" y="1872"/>
                <a:ext cx="1" cy="19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054" name="Line 36"/>
              <p:cNvSpPr>
                <a:spLocks noChangeShapeType="1"/>
              </p:cNvSpPr>
              <p:nvPr/>
            </p:nvSpPr>
            <p:spPr bwMode="auto">
              <a:xfrm>
                <a:off x="5760" y="1872"/>
                <a:ext cx="1" cy="19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055" name="Line 37"/>
              <p:cNvSpPr>
                <a:spLocks noChangeShapeType="1"/>
              </p:cNvSpPr>
              <p:nvPr/>
            </p:nvSpPr>
            <p:spPr bwMode="auto">
              <a:xfrm>
                <a:off x="5520" y="1872"/>
                <a:ext cx="1" cy="19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056" name="Line 38"/>
              <p:cNvSpPr>
                <a:spLocks noChangeShapeType="1"/>
              </p:cNvSpPr>
              <p:nvPr/>
            </p:nvSpPr>
            <p:spPr bwMode="auto">
              <a:xfrm>
                <a:off x="4560" y="1872"/>
                <a:ext cx="1" cy="19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057" name="Line 39"/>
              <p:cNvSpPr>
                <a:spLocks noChangeShapeType="1"/>
              </p:cNvSpPr>
              <p:nvPr/>
            </p:nvSpPr>
            <p:spPr bwMode="auto">
              <a:xfrm>
                <a:off x="6000" y="1872"/>
                <a:ext cx="1" cy="19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058" name="Line 40"/>
              <p:cNvSpPr>
                <a:spLocks noChangeShapeType="1"/>
              </p:cNvSpPr>
              <p:nvPr/>
            </p:nvSpPr>
            <p:spPr bwMode="auto">
              <a:xfrm>
                <a:off x="4320" y="2832"/>
                <a:ext cx="1920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059" name="Line 41"/>
              <p:cNvSpPr>
                <a:spLocks noChangeShapeType="1"/>
              </p:cNvSpPr>
              <p:nvPr/>
            </p:nvSpPr>
            <p:spPr bwMode="auto">
              <a:xfrm>
                <a:off x="4320" y="2352"/>
                <a:ext cx="1920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060" name="Line 42"/>
              <p:cNvSpPr>
                <a:spLocks noChangeShapeType="1"/>
              </p:cNvSpPr>
              <p:nvPr/>
            </p:nvSpPr>
            <p:spPr bwMode="auto">
              <a:xfrm>
                <a:off x="4320" y="2592"/>
                <a:ext cx="1920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061" name="Line 43"/>
              <p:cNvSpPr>
                <a:spLocks noChangeShapeType="1"/>
              </p:cNvSpPr>
              <p:nvPr/>
            </p:nvSpPr>
            <p:spPr bwMode="auto">
              <a:xfrm>
                <a:off x="4320" y="2112"/>
                <a:ext cx="1920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062" name="Rectangle 44"/>
              <p:cNvSpPr>
                <a:spLocks noChangeArrowheads="1"/>
              </p:cNvSpPr>
              <p:nvPr/>
            </p:nvSpPr>
            <p:spPr bwMode="auto">
              <a:xfrm>
                <a:off x="4560" y="2832"/>
                <a:ext cx="720" cy="480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63" name="Rectangle 45"/>
              <p:cNvSpPr>
                <a:spLocks noChangeArrowheads="1"/>
              </p:cNvSpPr>
              <p:nvPr/>
            </p:nvSpPr>
            <p:spPr bwMode="auto">
              <a:xfrm>
                <a:off x="5040" y="1872"/>
                <a:ext cx="240" cy="240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64" name="Rectangle 46"/>
              <p:cNvSpPr>
                <a:spLocks noChangeArrowheads="1"/>
              </p:cNvSpPr>
              <p:nvPr/>
            </p:nvSpPr>
            <p:spPr bwMode="auto">
              <a:xfrm>
                <a:off x="6000" y="2832"/>
                <a:ext cx="240" cy="960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65" name="Line 47"/>
              <p:cNvSpPr>
                <a:spLocks noChangeShapeType="1"/>
              </p:cNvSpPr>
              <p:nvPr/>
            </p:nvSpPr>
            <p:spPr bwMode="auto">
              <a:xfrm>
                <a:off x="4320" y="3312"/>
                <a:ext cx="1920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066" name="Line 48"/>
              <p:cNvSpPr>
                <a:spLocks noChangeShapeType="1"/>
              </p:cNvSpPr>
              <p:nvPr/>
            </p:nvSpPr>
            <p:spPr bwMode="auto">
              <a:xfrm>
                <a:off x="4800" y="1872"/>
                <a:ext cx="1" cy="19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067" name="Line 49"/>
              <p:cNvSpPr>
                <a:spLocks noChangeShapeType="1"/>
              </p:cNvSpPr>
              <p:nvPr/>
            </p:nvSpPr>
            <p:spPr bwMode="auto">
              <a:xfrm>
                <a:off x="4320" y="3072"/>
                <a:ext cx="1920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068" name="Rectangle 50"/>
              <p:cNvSpPr>
                <a:spLocks noChangeArrowheads="1"/>
              </p:cNvSpPr>
              <p:nvPr/>
            </p:nvSpPr>
            <p:spPr bwMode="auto">
              <a:xfrm>
                <a:off x="4560" y="2112"/>
                <a:ext cx="240" cy="240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69" name="Rectangle 51"/>
              <p:cNvSpPr>
                <a:spLocks noChangeArrowheads="1"/>
              </p:cNvSpPr>
              <p:nvPr/>
            </p:nvSpPr>
            <p:spPr bwMode="auto">
              <a:xfrm>
                <a:off x="4800" y="3312"/>
                <a:ext cx="480" cy="240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70" name="Line 52"/>
              <p:cNvSpPr>
                <a:spLocks noChangeShapeType="1"/>
              </p:cNvSpPr>
              <p:nvPr/>
            </p:nvSpPr>
            <p:spPr bwMode="auto">
              <a:xfrm>
                <a:off x="5040" y="1872"/>
                <a:ext cx="1" cy="19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071" name="Line 53"/>
              <p:cNvSpPr>
                <a:spLocks noChangeShapeType="1"/>
              </p:cNvSpPr>
              <p:nvPr/>
            </p:nvSpPr>
            <p:spPr bwMode="auto">
              <a:xfrm>
                <a:off x="4320" y="3552"/>
                <a:ext cx="1920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072" name="Rectangle 54"/>
              <p:cNvSpPr>
                <a:spLocks noChangeArrowheads="1"/>
              </p:cNvSpPr>
              <p:nvPr/>
            </p:nvSpPr>
            <p:spPr bwMode="auto">
              <a:xfrm>
                <a:off x="5280" y="1872"/>
                <a:ext cx="960" cy="960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73" name="Rectangle 55"/>
              <p:cNvSpPr>
                <a:spLocks noChangeArrowheads="1"/>
              </p:cNvSpPr>
              <p:nvPr/>
            </p:nvSpPr>
            <p:spPr bwMode="auto">
              <a:xfrm>
                <a:off x="4320" y="2352"/>
                <a:ext cx="480" cy="480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74" name="Rectangle 56"/>
              <p:cNvSpPr>
                <a:spLocks noChangeArrowheads="1"/>
              </p:cNvSpPr>
              <p:nvPr/>
            </p:nvSpPr>
            <p:spPr bwMode="auto">
              <a:xfrm>
                <a:off x="4800" y="2352"/>
                <a:ext cx="480" cy="480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75" name="Rectangle 57"/>
              <p:cNvSpPr>
                <a:spLocks noChangeArrowheads="1"/>
              </p:cNvSpPr>
              <p:nvPr/>
            </p:nvSpPr>
            <p:spPr bwMode="auto">
              <a:xfrm>
                <a:off x="5280" y="2832"/>
                <a:ext cx="480" cy="480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76" name="Rectangle 58"/>
              <p:cNvSpPr>
                <a:spLocks noChangeArrowheads="1"/>
              </p:cNvSpPr>
              <p:nvPr/>
            </p:nvSpPr>
            <p:spPr bwMode="auto">
              <a:xfrm>
                <a:off x="5760" y="3312"/>
                <a:ext cx="480" cy="480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77" name="Rectangle 59"/>
              <p:cNvSpPr>
                <a:spLocks noChangeArrowheads="1"/>
              </p:cNvSpPr>
              <p:nvPr/>
            </p:nvSpPr>
            <p:spPr bwMode="auto">
              <a:xfrm>
                <a:off x="5520" y="3552"/>
                <a:ext cx="240" cy="240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78" name="Rectangle 60"/>
              <p:cNvSpPr>
                <a:spLocks noChangeArrowheads="1"/>
              </p:cNvSpPr>
              <p:nvPr/>
            </p:nvSpPr>
            <p:spPr bwMode="auto">
              <a:xfrm>
                <a:off x="4320" y="3312"/>
                <a:ext cx="480" cy="480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79" name="Rectangle 61"/>
              <p:cNvSpPr>
                <a:spLocks noChangeArrowheads="1"/>
              </p:cNvSpPr>
              <p:nvPr/>
            </p:nvSpPr>
            <p:spPr bwMode="auto">
              <a:xfrm>
                <a:off x="4800" y="2832"/>
                <a:ext cx="480" cy="480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sp>
          <p:nvSpPr>
            <p:cNvPr id="38049" name="Line 65"/>
            <p:cNvSpPr>
              <a:spLocks noChangeShapeType="1"/>
            </p:cNvSpPr>
            <p:nvPr/>
          </p:nvSpPr>
          <p:spPr bwMode="auto">
            <a:xfrm>
              <a:off x="480" y="2880"/>
              <a:ext cx="24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50" name="Text Box 66"/>
            <p:cNvSpPr txBox="1">
              <a:spLocks noChangeArrowheads="1"/>
            </p:cNvSpPr>
            <p:nvPr/>
          </p:nvSpPr>
          <p:spPr bwMode="auto">
            <a:xfrm>
              <a:off x="576" y="2496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400"/>
                <a:t>B</a:t>
              </a:r>
            </a:p>
          </p:txBody>
        </p:sp>
        <p:sp>
          <p:nvSpPr>
            <p:cNvPr id="38051" name="Text Box 67"/>
            <p:cNvSpPr txBox="1">
              <a:spLocks noChangeArrowheads="1"/>
            </p:cNvSpPr>
            <p:nvPr/>
          </p:nvSpPr>
          <p:spPr bwMode="auto">
            <a:xfrm>
              <a:off x="480" y="2832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400"/>
                <a:t>A</a:t>
              </a:r>
            </a:p>
          </p:txBody>
        </p:sp>
      </p:grpSp>
      <p:grpSp>
        <p:nvGrpSpPr>
          <p:cNvPr id="4" name="Group 237"/>
          <p:cNvGrpSpPr>
            <a:grpSpLocks/>
          </p:cNvGrpSpPr>
          <p:nvPr/>
        </p:nvGrpSpPr>
        <p:grpSpPr bwMode="auto">
          <a:xfrm>
            <a:off x="4583113" y="1363663"/>
            <a:ext cx="4865687" cy="2862262"/>
            <a:chOff x="2887" y="859"/>
            <a:chExt cx="3065" cy="1803"/>
          </a:xfrm>
        </p:grpSpPr>
        <p:grpSp>
          <p:nvGrpSpPr>
            <p:cNvPr id="37903" name="Group 69"/>
            <p:cNvGrpSpPr>
              <a:grpSpLocks/>
            </p:cNvGrpSpPr>
            <p:nvPr/>
          </p:nvGrpSpPr>
          <p:grpSpPr bwMode="auto">
            <a:xfrm>
              <a:off x="4430" y="1853"/>
              <a:ext cx="139" cy="231"/>
              <a:chOff x="2830" y="3143"/>
              <a:chExt cx="241" cy="402"/>
            </a:xfrm>
          </p:grpSpPr>
          <p:sp>
            <p:nvSpPr>
              <p:cNvPr id="38046" name="Rectangle 70"/>
              <p:cNvSpPr>
                <a:spLocks noChangeArrowheads="1"/>
              </p:cNvSpPr>
              <p:nvPr/>
            </p:nvSpPr>
            <p:spPr bwMode="auto">
              <a:xfrm>
                <a:off x="2856" y="3252"/>
                <a:ext cx="192" cy="192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47" name="Text Box 71"/>
              <p:cNvSpPr txBox="1">
                <a:spLocks noChangeArrowheads="1"/>
              </p:cNvSpPr>
              <p:nvPr/>
            </p:nvSpPr>
            <p:spPr bwMode="auto">
              <a:xfrm>
                <a:off x="2830" y="3143"/>
                <a:ext cx="241" cy="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1800"/>
              </a:p>
            </p:txBody>
          </p:sp>
        </p:grpSp>
        <p:grpSp>
          <p:nvGrpSpPr>
            <p:cNvPr id="37904" name="Group 72"/>
            <p:cNvGrpSpPr>
              <a:grpSpLocks/>
            </p:cNvGrpSpPr>
            <p:nvPr/>
          </p:nvGrpSpPr>
          <p:grpSpPr bwMode="auto">
            <a:xfrm>
              <a:off x="5044" y="1853"/>
              <a:ext cx="139" cy="231"/>
              <a:chOff x="2828" y="3143"/>
              <a:chExt cx="243" cy="402"/>
            </a:xfrm>
          </p:grpSpPr>
          <p:sp>
            <p:nvSpPr>
              <p:cNvPr id="38044" name="Rectangle 73"/>
              <p:cNvSpPr>
                <a:spLocks noChangeArrowheads="1"/>
              </p:cNvSpPr>
              <p:nvPr/>
            </p:nvSpPr>
            <p:spPr bwMode="auto">
              <a:xfrm>
                <a:off x="2856" y="3252"/>
                <a:ext cx="192" cy="192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45" name="Text Box 74"/>
              <p:cNvSpPr txBox="1">
                <a:spLocks noChangeArrowheads="1"/>
              </p:cNvSpPr>
              <p:nvPr/>
            </p:nvSpPr>
            <p:spPr bwMode="auto">
              <a:xfrm>
                <a:off x="2828" y="3143"/>
                <a:ext cx="243" cy="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1800"/>
              </a:p>
            </p:txBody>
          </p:sp>
        </p:grpSp>
        <p:grpSp>
          <p:nvGrpSpPr>
            <p:cNvPr id="37905" name="Group 75"/>
            <p:cNvGrpSpPr>
              <a:grpSpLocks/>
            </p:cNvGrpSpPr>
            <p:nvPr/>
          </p:nvGrpSpPr>
          <p:grpSpPr bwMode="auto">
            <a:xfrm>
              <a:off x="4882" y="1853"/>
              <a:ext cx="139" cy="231"/>
              <a:chOff x="2830" y="3143"/>
              <a:chExt cx="241" cy="402"/>
            </a:xfrm>
          </p:grpSpPr>
          <p:sp>
            <p:nvSpPr>
              <p:cNvPr id="38042" name="Rectangle 76"/>
              <p:cNvSpPr>
                <a:spLocks noChangeArrowheads="1"/>
              </p:cNvSpPr>
              <p:nvPr/>
            </p:nvSpPr>
            <p:spPr bwMode="auto">
              <a:xfrm>
                <a:off x="2856" y="3252"/>
                <a:ext cx="192" cy="192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43" name="Text Box 77"/>
              <p:cNvSpPr txBox="1">
                <a:spLocks noChangeArrowheads="1"/>
              </p:cNvSpPr>
              <p:nvPr/>
            </p:nvSpPr>
            <p:spPr bwMode="auto">
              <a:xfrm>
                <a:off x="2830" y="3143"/>
                <a:ext cx="241" cy="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1800"/>
              </a:p>
            </p:txBody>
          </p:sp>
        </p:grpSp>
        <p:grpSp>
          <p:nvGrpSpPr>
            <p:cNvPr id="37906" name="Group 78"/>
            <p:cNvGrpSpPr>
              <a:grpSpLocks/>
            </p:cNvGrpSpPr>
            <p:nvPr/>
          </p:nvGrpSpPr>
          <p:grpSpPr bwMode="auto">
            <a:xfrm>
              <a:off x="3667" y="1853"/>
              <a:ext cx="139" cy="231"/>
              <a:chOff x="3160" y="3227"/>
              <a:chExt cx="241" cy="402"/>
            </a:xfrm>
          </p:grpSpPr>
          <p:sp>
            <p:nvSpPr>
              <p:cNvPr id="38040" name="Rectangle 79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41" name="Text Box 80"/>
              <p:cNvSpPr txBox="1">
                <a:spLocks noChangeArrowheads="1"/>
              </p:cNvSpPr>
              <p:nvPr/>
            </p:nvSpPr>
            <p:spPr bwMode="auto">
              <a:xfrm>
                <a:off x="3160" y="3227"/>
                <a:ext cx="241" cy="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1800"/>
              </a:p>
            </p:txBody>
          </p:sp>
        </p:grpSp>
        <p:grpSp>
          <p:nvGrpSpPr>
            <p:cNvPr id="37907" name="Group 81"/>
            <p:cNvGrpSpPr>
              <a:grpSpLocks/>
            </p:cNvGrpSpPr>
            <p:nvPr/>
          </p:nvGrpSpPr>
          <p:grpSpPr bwMode="auto">
            <a:xfrm>
              <a:off x="4210" y="1853"/>
              <a:ext cx="140" cy="231"/>
              <a:chOff x="3160" y="3227"/>
              <a:chExt cx="244" cy="402"/>
            </a:xfrm>
          </p:grpSpPr>
          <p:sp>
            <p:nvSpPr>
              <p:cNvPr id="38038" name="Rectangle 82"/>
              <p:cNvSpPr>
                <a:spLocks noChangeArrowheads="1"/>
              </p:cNvSpPr>
              <p:nvPr/>
            </p:nvSpPr>
            <p:spPr bwMode="auto">
              <a:xfrm>
                <a:off x="3186" y="3336"/>
                <a:ext cx="192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39" name="Text Box 83"/>
              <p:cNvSpPr txBox="1">
                <a:spLocks noChangeArrowheads="1"/>
              </p:cNvSpPr>
              <p:nvPr/>
            </p:nvSpPr>
            <p:spPr bwMode="auto">
              <a:xfrm>
                <a:off x="3160" y="3227"/>
                <a:ext cx="244" cy="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L</a:t>
                </a:r>
                <a:endParaRPr lang="de-DE" sz="1800"/>
              </a:p>
            </p:txBody>
          </p:sp>
        </p:grpSp>
        <p:grpSp>
          <p:nvGrpSpPr>
            <p:cNvPr id="37908" name="Group 84"/>
            <p:cNvGrpSpPr>
              <a:grpSpLocks/>
            </p:cNvGrpSpPr>
            <p:nvPr/>
          </p:nvGrpSpPr>
          <p:grpSpPr bwMode="auto">
            <a:xfrm>
              <a:off x="2953" y="1853"/>
              <a:ext cx="140" cy="231"/>
              <a:chOff x="2828" y="3143"/>
              <a:chExt cx="244" cy="402"/>
            </a:xfrm>
          </p:grpSpPr>
          <p:sp>
            <p:nvSpPr>
              <p:cNvPr id="38036" name="Rectangle 85"/>
              <p:cNvSpPr>
                <a:spLocks noChangeArrowheads="1"/>
              </p:cNvSpPr>
              <p:nvPr/>
            </p:nvSpPr>
            <p:spPr bwMode="auto">
              <a:xfrm>
                <a:off x="2856" y="3252"/>
                <a:ext cx="192" cy="192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8037" name="Text Box 86"/>
              <p:cNvSpPr txBox="1">
                <a:spLocks noChangeArrowheads="1"/>
              </p:cNvSpPr>
              <p:nvPr/>
            </p:nvSpPr>
            <p:spPr bwMode="auto">
              <a:xfrm>
                <a:off x="2828" y="3143"/>
                <a:ext cx="244" cy="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1800"/>
              </a:p>
            </p:txBody>
          </p:sp>
        </p:grpSp>
        <p:sp>
          <p:nvSpPr>
            <p:cNvPr id="37909" name="Text Box 87"/>
            <p:cNvSpPr txBox="1">
              <a:spLocks noChangeArrowheads="1"/>
            </p:cNvSpPr>
            <p:nvPr/>
          </p:nvSpPr>
          <p:spPr bwMode="auto">
            <a:xfrm>
              <a:off x="3147" y="1849"/>
              <a:ext cx="164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7910" name="Text Box 88"/>
            <p:cNvSpPr txBox="1">
              <a:spLocks noChangeArrowheads="1"/>
            </p:cNvSpPr>
            <p:nvPr/>
          </p:nvSpPr>
          <p:spPr bwMode="auto">
            <a:xfrm>
              <a:off x="3442" y="1849"/>
              <a:ext cx="162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7911" name="Text Box 89"/>
            <p:cNvSpPr txBox="1">
              <a:spLocks noChangeArrowheads="1"/>
            </p:cNvSpPr>
            <p:nvPr/>
          </p:nvSpPr>
          <p:spPr bwMode="auto">
            <a:xfrm>
              <a:off x="4001" y="1849"/>
              <a:ext cx="165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7912" name="Text Box 90"/>
            <p:cNvSpPr txBox="1">
              <a:spLocks noChangeArrowheads="1"/>
            </p:cNvSpPr>
            <p:nvPr/>
          </p:nvSpPr>
          <p:spPr bwMode="auto">
            <a:xfrm>
              <a:off x="4599" y="1849"/>
              <a:ext cx="16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7913" name="Text Box 91"/>
            <p:cNvSpPr txBox="1">
              <a:spLocks noChangeArrowheads="1"/>
            </p:cNvSpPr>
            <p:nvPr/>
          </p:nvSpPr>
          <p:spPr bwMode="auto">
            <a:xfrm>
              <a:off x="5278" y="1849"/>
              <a:ext cx="164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7914" name="Text Box 92"/>
            <p:cNvSpPr txBox="1">
              <a:spLocks noChangeArrowheads="1"/>
            </p:cNvSpPr>
            <p:nvPr/>
          </p:nvSpPr>
          <p:spPr bwMode="auto">
            <a:xfrm>
              <a:off x="5573" y="1849"/>
              <a:ext cx="16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7915" name="Line 93"/>
            <p:cNvSpPr>
              <a:spLocks noChangeShapeType="1"/>
            </p:cNvSpPr>
            <p:nvPr/>
          </p:nvSpPr>
          <p:spPr bwMode="auto">
            <a:xfrm flipH="1">
              <a:off x="3036" y="1489"/>
              <a:ext cx="533" cy="38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6" name="Line 94"/>
            <p:cNvSpPr>
              <a:spLocks noChangeShapeType="1"/>
            </p:cNvSpPr>
            <p:nvPr/>
          </p:nvSpPr>
          <p:spPr bwMode="auto">
            <a:xfrm flipH="1">
              <a:off x="3227" y="1493"/>
              <a:ext cx="342" cy="38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7" name="Line 95"/>
            <p:cNvSpPr>
              <a:spLocks noChangeShapeType="1"/>
            </p:cNvSpPr>
            <p:nvPr/>
          </p:nvSpPr>
          <p:spPr bwMode="auto">
            <a:xfrm flipH="1">
              <a:off x="3516" y="1493"/>
              <a:ext cx="57" cy="38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8" name="Line 96"/>
            <p:cNvSpPr>
              <a:spLocks noChangeShapeType="1"/>
            </p:cNvSpPr>
            <p:nvPr/>
          </p:nvSpPr>
          <p:spPr bwMode="auto">
            <a:xfrm>
              <a:off x="3577" y="1493"/>
              <a:ext cx="164" cy="38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9" name="Line 97"/>
            <p:cNvSpPr>
              <a:spLocks noChangeShapeType="1"/>
            </p:cNvSpPr>
            <p:nvPr/>
          </p:nvSpPr>
          <p:spPr bwMode="auto">
            <a:xfrm flipH="1">
              <a:off x="4101" y="1494"/>
              <a:ext cx="290" cy="38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0" name="Line 98"/>
            <p:cNvSpPr>
              <a:spLocks noChangeShapeType="1"/>
            </p:cNvSpPr>
            <p:nvPr/>
          </p:nvSpPr>
          <p:spPr bwMode="auto">
            <a:xfrm flipH="1">
              <a:off x="4284" y="1498"/>
              <a:ext cx="107" cy="38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1" name="Line 99"/>
            <p:cNvSpPr>
              <a:spLocks noChangeShapeType="1"/>
            </p:cNvSpPr>
            <p:nvPr/>
          </p:nvSpPr>
          <p:spPr bwMode="auto">
            <a:xfrm>
              <a:off x="4395" y="1498"/>
              <a:ext cx="95" cy="37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2" name="Line 100"/>
            <p:cNvSpPr>
              <a:spLocks noChangeShapeType="1"/>
            </p:cNvSpPr>
            <p:nvPr/>
          </p:nvSpPr>
          <p:spPr bwMode="auto">
            <a:xfrm>
              <a:off x="4399" y="1498"/>
              <a:ext cx="273" cy="38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3" name="Line 101"/>
            <p:cNvSpPr>
              <a:spLocks noChangeShapeType="1"/>
            </p:cNvSpPr>
            <p:nvPr/>
          </p:nvSpPr>
          <p:spPr bwMode="auto">
            <a:xfrm flipH="1">
              <a:off x="4928" y="1489"/>
              <a:ext cx="152" cy="393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4" name="Line 102"/>
            <p:cNvSpPr>
              <a:spLocks noChangeShapeType="1"/>
            </p:cNvSpPr>
            <p:nvPr/>
          </p:nvSpPr>
          <p:spPr bwMode="auto">
            <a:xfrm>
              <a:off x="5080" y="1493"/>
              <a:ext cx="31" cy="393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5" name="Line 103"/>
            <p:cNvSpPr>
              <a:spLocks noChangeShapeType="1"/>
            </p:cNvSpPr>
            <p:nvPr/>
          </p:nvSpPr>
          <p:spPr bwMode="auto">
            <a:xfrm>
              <a:off x="5084" y="1493"/>
              <a:ext cx="274" cy="38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6" name="Line 104"/>
            <p:cNvSpPr>
              <a:spLocks noChangeShapeType="1"/>
            </p:cNvSpPr>
            <p:nvPr/>
          </p:nvSpPr>
          <p:spPr bwMode="auto">
            <a:xfrm>
              <a:off x="5088" y="1493"/>
              <a:ext cx="582" cy="38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7927" name="Group 106"/>
            <p:cNvGrpSpPr>
              <a:grpSpLocks/>
            </p:cNvGrpSpPr>
            <p:nvPr/>
          </p:nvGrpSpPr>
          <p:grpSpPr bwMode="auto">
            <a:xfrm>
              <a:off x="2887" y="2431"/>
              <a:ext cx="3065" cy="231"/>
              <a:chOff x="2351" y="4052"/>
              <a:chExt cx="3864" cy="291"/>
            </a:xfrm>
          </p:grpSpPr>
          <p:grpSp>
            <p:nvGrpSpPr>
              <p:cNvPr id="37964" name="Group 107"/>
              <p:cNvGrpSpPr>
                <a:grpSpLocks/>
              </p:cNvGrpSpPr>
              <p:nvPr/>
            </p:nvGrpSpPr>
            <p:grpSpPr bwMode="auto">
              <a:xfrm>
                <a:off x="5610" y="4052"/>
                <a:ext cx="175" cy="291"/>
                <a:chOff x="2830" y="3139"/>
                <a:chExt cx="241" cy="400"/>
              </a:xfrm>
            </p:grpSpPr>
            <p:sp>
              <p:nvSpPr>
                <p:cNvPr id="38034" name="Rectangle 108"/>
                <p:cNvSpPr>
                  <a:spLocks noChangeArrowheads="1"/>
                </p:cNvSpPr>
                <p:nvPr/>
              </p:nvSpPr>
              <p:spPr bwMode="auto">
                <a:xfrm>
                  <a:off x="2856" y="3252"/>
                  <a:ext cx="192" cy="192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35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2830" y="3139"/>
                  <a:ext cx="241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v</a:t>
                  </a:r>
                  <a:endParaRPr lang="de-DE" sz="1800"/>
                </a:p>
              </p:txBody>
            </p:sp>
          </p:grpSp>
          <p:grpSp>
            <p:nvGrpSpPr>
              <p:cNvPr id="37965" name="Group 110"/>
              <p:cNvGrpSpPr>
                <a:grpSpLocks/>
              </p:cNvGrpSpPr>
              <p:nvPr/>
            </p:nvGrpSpPr>
            <p:grpSpPr bwMode="auto">
              <a:xfrm>
                <a:off x="5754" y="4052"/>
                <a:ext cx="175" cy="291"/>
                <a:chOff x="2830" y="3139"/>
                <a:chExt cx="241" cy="400"/>
              </a:xfrm>
            </p:grpSpPr>
            <p:sp>
              <p:nvSpPr>
                <p:cNvPr id="38032" name="Rectangle 111"/>
                <p:cNvSpPr>
                  <a:spLocks noChangeArrowheads="1"/>
                </p:cNvSpPr>
                <p:nvPr/>
              </p:nvSpPr>
              <p:spPr bwMode="auto">
                <a:xfrm>
                  <a:off x="2856" y="3252"/>
                  <a:ext cx="192" cy="192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33" name="Text Box 112"/>
                <p:cNvSpPr txBox="1">
                  <a:spLocks noChangeArrowheads="1"/>
                </p:cNvSpPr>
                <p:nvPr/>
              </p:nvSpPr>
              <p:spPr bwMode="auto">
                <a:xfrm>
                  <a:off x="2830" y="3139"/>
                  <a:ext cx="241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v</a:t>
                  </a:r>
                  <a:endParaRPr lang="de-DE" sz="1800"/>
                </a:p>
              </p:txBody>
            </p:sp>
          </p:grpSp>
          <p:grpSp>
            <p:nvGrpSpPr>
              <p:cNvPr id="37966" name="Group 113"/>
              <p:cNvGrpSpPr>
                <a:grpSpLocks/>
              </p:cNvGrpSpPr>
              <p:nvPr/>
            </p:nvGrpSpPr>
            <p:grpSpPr bwMode="auto">
              <a:xfrm>
                <a:off x="5897" y="4052"/>
                <a:ext cx="176" cy="291"/>
                <a:chOff x="2828" y="3139"/>
                <a:chExt cx="243" cy="400"/>
              </a:xfrm>
            </p:grpSpPr>
            <p:sp>
              <p:nvSpPr>
                <p:cNvPr id="38030" name="Rectangle 114"/>
                <p:cNvSpPr>
                  <a:spLocks noChangeArrowheads="1"/>
                </p:cNvSpPr>
                <p:nvPr/>
              </p:nvSpPr>
              <p:spPr bwMode="auto">
                <a:xfrm>
                  <a:off x="2856" y="3252"/>
                  <a:ext cx="192" cy="192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31" name="Text Box 115"/>
                <p:cNvSpPr txBox="1">
                  <a:spLocks noChangeArrowheads="1"/>
                </p:cNvSpPr>
                <p:nvPr/>
              </p:nvSpPr>
              <p:spPr bwMode="auto">
                <a:xfrm>
                  <a:off x="2828" y="3139"/>
                  <a:ext cx="243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v</a:t>
                  </a:r>
                  <a:endParaRPr lang="de-DE" sz="1800"/>
                </a:p>
              </p:txBody>
            </p:sp>
          </p:grpSp>
          <p:grpSp>
            <p:nvGrpSpPr>
              <p:cNvPr id="37967" name="Group 116"/>
              <p:cNvGrpSpPr>
                <a:grpSpLocks/>
              </p:cNvGrpSpPr>
              <p:nvPr/>
            </p:nvGrpSpPr>
            <p:grpSpPr bwMode="auto">
              <a:xfrm>
                <a:off x="6039" y="4052"/>
                <a:ext cx="176" cy="291"/>
                <a:chOff x="3158" y="3223"/>
                <a:chExt cx="243" cy="400"/>
              </a:xfrm>
            </p:grpSpPr>
            <p:sp>
              <p:nvSpPr>
                <p:cNvPr id="38028" name="Rectangle 117"/>
                <p:cNvSpPr>
                  <a:spLocks noChangeArrowheads="1"/>
                </p:cNvSpPr>
                <p:nvPr/>
              </p:nvSpPr>
              <p:spPr bwMode="auto">
                <a:xfrm>
                  <a:off x="3186" y="3336"/>
                  <a:ext cx="192" cy="19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29" name="Text Box 118"/>
                <p:cNvSpPr txBox="1">
                  <a:spLocks noChangeArrowheads="1"/>
                </p:cNvSpPr>
                <p:nvPr/>
              </p:nvSpPr>
              <p:spPr bwMode="auto">
                <a:xfrm>
                  <a:off x="3158" y="3223"/>
                  <a:ext cx="243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L</a:t>
                  </a:r>
                  <a:endParaRPr lang="de-DE" sz="1800"/>
                </a:p>
              </p:txBody>
            </p:sp>
          </p:grpSp>
          <p:grpSp>
            <p:nvGrpSpPr>
              <p:cNvPr id="37968" name="Group 119"/>
              <p:cNvGrpSpPr>
                <a:grpSpLocks/>
              </p:cNvGrpSpPr>
              <p:nvPr/>
            </p:nvGrpSpPr>
            <p:grpSpPr bwMode="auto">
              <a:xfrm>
                <a:off x="4949" y="4052"/>
                <a:ext cx="176" cy="291"/>
                <a:chOff x="2828" y="3139"/>
                <a:chExt cx="243" cy="400"/>
              </a:xfrm>
            </p:grpSpPr>
            <p:sp>
              <p:nvSpPr>
                <p:cNvPr id="38026" name="Rectangle 120"/>
                <p:cNvSpPr>
                  <a:spLocks noChangeArrowheads="1"/>
                </p:cNvSpPr>
                <p:nvPr/>
              </p:nvSpPr>
              <p:spPr bwMode="auto">
                <a:xfrm>
                  <a:off x="2856" y="3252"/>
                  <a:ext cx="192" cy="192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27" name="Text Box 121"/>
                <p:cNvSpPr txBox="1">
                  <a:spLocks noChangeArrowheads="1"/>
                </p:cNvSpPr>
                <p:nvPr/>
              </p:nvSpPr>
              <p:spPr bwMode="auto">
                <a:xfrm>
                  <a:off x="2828" y="3139"/>
                  <a:ext cx="243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v</a:t>
                  </a:r>
                  <a:endParaRPr lang="de-DE" sz="1800"/>
                </a:p>
              </p:txBody>
            </p:sp>
          </p:grpSp>
          <p:grpSp>
            <p:nvGrpSpPr>
              <p:cNvPr id="37969" name="Group 122"/>
              <p:cNvGrpSpPr>
                <a:grpSpLocks/>
              </p:cNvGrpSpPr>
              <p:nvPr/>
            </p:nvGrpSpPr>
            <p:grpSpPr bwMode="auto">
              <a:xfrm>
                <a:off x="5377" y="4052"/>
                <a:ext cx="176" cy="291"/>
                <a:chOff x="2830" y="3139"/>
                <a:chExt cx="242" cy="400"/>
              </a:xfrm>
            </p:grpSpPr>
            <p:sp>
              <p:nvSpPr>
                <p:cNvPr id="38024" name="Rectangle 123"/>
                <p:cNvSpPr>
                  <a:spLocks noChangeArrowheads="1"/>
                </p:cNvSpPr>
                <p:nvPr/>
              </p:nvSpPr>
              <p:spPr bwMode="auto">
                <a:xfrm>
                  <a:off x="2856" y="3252"/>
                  <a:ext cx="192" cy="192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25" name="Text Box 124"/>
                <p:cNvSpPr txBox="1">
                  <a:spLocks noChangeArrowheads="1"/>
                </p:cNvSpPr>
                <p:nvPr/>
              </p:nvSpPr>
              <p:spPr bwMode="auto">
                <a:xfrm>
                  <a:off x="2830" y="3139"/>
                  <a:ext cx="242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v</a:t>
                  </a:r>
                  <a:endParaRPr lang="de-DE" sz="1800"/>
                </a:p>
              </p:txBody>
            </p:sp>
          </p:grpSp>
          <p:grpSp>
            <p:nvGrpSpPr>
              <p:cNvPr id="37970" name="Group 125"/>
              <p:cNvGrpSpPr>
                <a:grpSpLocks/>
              </p:cNvGrpSpPr>
              <p:nvPr/>
            </p:nvGrpSpPr>
            <p:grpSpPr bwMode="auto">
              <a:xfrm>
                <a:off x="5238" y="4052"/>
                <a:ext cx="175" cy="291"/>
                <a:chOff x="2830" y="3139"/>
                <a:chExt cx="241" cy="400"/>
              </a:xfrm>
            </p:grpSpPr>
            <p:sp>
              <p:nvSpPr>
                <p:cNvPr id="38022" name="Rectangle 126"/>
                <p:cNvSpPr>
                  <a:spLocks noChangeArrowheads="1"/>
                </p:cNvSpPr>
                <p:nvPr/>
              </p:nvSpPr>
              <p:spPr bwMode="auto">
                <a:xfrm>
                  <a:off x="2856" y="3252"/>
                  <a:ext cx="192" cy="192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23" name="Text Box 127"/>
                <p:cNvSpPr txBox="1">
                  <a:spLocks noChangeArrowheads="1"/>
                </p:cNvSpPr>
                <p:nvPr/>
              </p:nvSpPr>
              <p:spPr bwMode="auto">
                <a:xfrm>
                  <a:off x="2830" y="3139"/>
                  <a:ext cx="241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v</a:t>
                  </a:r>
                  <a:endParaRPr lang="de-DE" sz="1800"/>
                </a:p>
              </p:txBody>
            </p:sp>
          </p:grpSp>
          <p:grpSp>
            <p:nvGrpSpPr>
              <p:cNvPr id="37971" name="Group 128"/>
              <p:cNvGrpSpPr>
                <a:grpSpLocks/>
              </p:cNvGrpSpPr>
              <p:nvPr/>
            </p:nvGrpSpPr>
            <p:grpSpPr bwMode="auto">
              <a:xfrm>
                <a:off x="5090" y="4052"/>
                <a:ext cx="174" cy="291"/>
                <a:chOff x="3157" y="3223"/>
                <a:chExt cx="241" cy="400"/>
              </a:xfrm>
            </p:grpSpPr>
            <p:sp>
              <p:nvSpPr>
                <p:cNvPr id="38020" name="Rectangle 129"/>
                <p:cNvSpPr>
                  <a:spLocks noChangeArrowheads="1"/>
                </p:cNvSpPr>
                <p:nvPr/>
              </p:nvSpPr>
              <p:spPr bwMode="auto">
                <a:xfrm>
                  <a:off x="3186" y="3336"/>
                  <a:ext cx="192" cy="19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21" name="Text Box 130"/>
                <p:cNvSpPr txBox="1">
                  <a:spLocks noChangeArrowheads="1"/>
                </p:cNvSpPr>
                <p:nvPr/>
              </p:nvSpPr>
              <p:spPr bwMode="auto">
                <a:xfrm>
                  <a:off x="3157" y="3223"/>
                  <a:ext cx="241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L</a:t>
                  </a:r>
                  <a:endParaRPr lang="de-DE" sz="1800"/>
                </a:p>
              </p:txBody>
            </p:sp>
          </p:grpSp>
          <p:grpSp>
            <p:nvGrpSpPr>
              <p:cNvPr id="37972" name="Group 131"/>
              <p:cNvGrpSpPr>
                <a:grpSpLocks/>
              </p:cNvGrpSpPr>
              <p:nvPr/>
            </p:nvGrpSpPr>
            <p:grpSpPr bwMode="auto">
              <a:xfrm>
                <a:off x="4290" y="4052"/>
                <a:ext cx="175" cy="291"/>
                <a:chOff x="2828" y="3139"/>
                <a:chExt cx="242" cy="400"/>
              </a:xfrm>
            </p:grpSpPr>
            <p:sp>
              <p:nvSpPr>
                <p:cNvPr id="38018" name="Rectangle 132"/>
                <p:cNvSpPr>
                  <a:spLocks noChangeArrowheads="1"/>
                </p:cNvSpPr>
                <p:nvPr/>
              </p:nvSpPr>
              <p:spPr bwMode="auto">
                <a:xfrm>
                  <a:off x="2856" y="3252"/>
                  <a:ext cx="192" cy="192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19" name="Text Box 133"/>
                <p:cNvSpPr txBox="1">
                  <a:spLocks noChangeArrowheads="1"/>
                </p:cNvSpPr>
                <p:nvPr/>
              </p:nvSpPr>
              <p:spPr bwMode="auto">
                <a:xfrm>
                  <a:off x="2828" y="3139"/>
                  <a:ext cx="242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v</a:t>
                  </a:r>
                  <a:endParaRPr lang="de-DE" sz="1800"/>
                </a:p>
              </p:txBody>
            </p:sp>
          </p:grpSp>
          <p:grpSp>
            <p:nvGrpSpPr>
              <p:cNvPr id="37973" name="Group 134"/>
              <p:cNvGrpSpPr>
                <a:grpSpLocks/>
              </p:cNvGrpSpPr>
              <p:nvPr/>
            </p:nvGrpSpPr>
            <p:grpSpPr bwMode="auto">
              <a:xfrm>
                <a:off x="4574" y="4052"/>
                <a:ext cx="174" cy="291"/>
                <a:chOff x="2830" y="3139"/>
                <a:chExt cx="241" cy="400"/>
              </a:xfrm>
            </p:grpSpPr>
            <p:sp>
              <p:nvSpPr>
                <p:cNvPr id="38016" name="Rectangle 135"/>
                <p:cNvSpPr>
                  <a:spLocks noChangeArrowheads="1"/>
                </p:cNvSpPr>
                <p:nvPr/>
              </p:nvSpPr>
              <p:spPr bwMode="auto">
                <a:xfrm>
                  <a:off x="2856" y="3252"/>
                  <a:ext cx="192" cy="192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17" name="Text Box 136"/>
                <p:cNvSpPr txBox="1">
                  <a:spLocks noChangeArrowheads="1"/>
                </p:cNvSpPr>
                <p:nvPr/>
              </p:nvSpPr>
              <p:spPr bwMode="auto">
                <a:xfrm>
                  <a:off x="2830" y="3139"/>
                  <a:ext cx="241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v</a:t>
                  </a:r>
                  <a:endParaRPr lang="de-DE" sz="1800"/>
                </a:p>
              </p:txBody>
            </p:sp>
          </p:grpSp>
          <p:grpSp>
            <p:nvGrpSpPr>
              <p:cNvPr id="37974" name="Group 137"/>
              <p:cNvGrpSpPr>
                <a:grpSpLocks/>
              </p:cNvGrpSpPr>
              <p:nvPr/>
            </p:nvGrpSpPr>
            <p:grpSpPr bwMode="auto">
              <a:xfrm>
                <a:off x="4715" y="4052"/>
                <a:ext cx="175" cy="291"/>
                <a:chOff x="3160" y="3223"/>
                <a:chExt cx="241" cy="400"/>
              </a:xfrm>
            </p:grpSpPr>
            <p:sp>
              <p:nvSpPr>
                <p:cNvPr id="38014" name="Rectangle 138"/>
                <p:cNvSpPr>
                  <a:spLocks noChangeArrowheads="1"/>
                </p:cNvSpPr>
                <p:nvPr/>
              </p:nvSpPr>
              <p:spPr bwMode="auto">
                <a:xfrm>
                  <a:off x="3186" y="3336"/>
                  <a:ext cx="192" cy="19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15" name="Text Box 139"/>
                <p:cNvSpPr txBox="1">
                  <a:spLocks noChangeArrowheads="1"/>
                </p:cNvSpPr>
                <p:nvPr/>
              </p:nvSpPr>
              <p:spPr bwMode="auto">
                <a:xfrm>
                  <a:off x="3160" y="3223"/>
                  <a:ext cx="241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L</a:t>
                  </a:r>
                  <a:endParaRPr lang="de-DE" sz="1800"/>
                </a:p>
              </p:txBody>
            </p:sp>
          </p:grpSp>
          <p:grpSp>
            <p:nvGrpSpPr>
              <p:cNvPr id="37975" name="Group 140"/>
              <p:cNvGrpSpPr>
                <a:grpSpLocks/>
              </p:cNvGrpSpPr>
              <p:nvPr/>
            </p:nvGrpSpPr>
            <p:grpSpPr bwMode="auto">
              <a:xfrm>
                <a:off x="2351" y="4052"/>
                <a:ext cx="176" cy="291"/>
                <a:chOff x="2828" y="3139"/>
                <a:chExt cx="243" cy="400"/>
              </a:xfrm>
            </p:grpSpPr>
            <p:sp>
              <p:nvSpPr>
                <p:cNvPr id="38012" name="Rectangle 141"/>
                <p:cNvSpPr>
                  <a:spLocks noChangeArrowheads="1"/>
                </p:cNvSpPr>
                <p:nvPr/>
              </p:nvSpPr>
              <p:spPr bwMode="auto">
                <a:xfrm>
                  <a:off x="2856" y="3252"/>
                  <a:ext cx="192" cy="192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13" name="Text Box 142"/>
                <p:cNvSpPr txBox="1">
                  <a:spLocks noChangeArrowheads="1"/>
                </p:cNvSpPr>
                <p:nvPr/>
              </p:nvSpPr>
              <p:spPr bwMode="auto">
                <a:xfrm>
                  <a:off x="2828" y="3139"/>
                  <a:ext cx="243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v</a:t>
                  </a:r>
                  <a:endParaRPr lang="de-DE" sz="1800"/>
                </a:p>
              </p:txBody>
            </p:sp>
          </p:grpSp>
          <p:grpSp>
            <p:nvGrpSpPr>
              <p:cNvPr id="37976" name="Group 143"/>
              <p:cNvGrpSpPr>
                <a:grpSpLocks/>
              </p:cNvGrpSpPr>
              <p:nvPr/>
            </p:nvGrpSpPr>
            <p:grpSpPr bwMode="auto">
              <a:xfrm>
                <a:off x="2495" y="4052"/>
                <a:ext cx="175" cy="291"/>
                <a:chOff x="2828" y="3139"/>
                <a:chExt cx="242" cy="400"/>
              </a:xfrm>
            </p:grpSpPr>
            <p:sp>
              <p:nvSpPr>
                <p:cNvPr id="38010" name="Rectangle 144"/>
                <p:cNvSpPr>
                  <a:spLocks noChangeArrowheads="1"/>
                </p:cNvSpPr>
                <p:nvPr/>
              </p:nvSpPr>
              <p:spPr bwMode="auto">
                <a:xfrm>
                  <a:off x="2856" y="3252"/>
                  <a:ext cx="192" cy="192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11" name="Text Box 145"/>
                <p:cNvSpPr txBox="1">
                  <a:spLocks noChangeArrowheads="1"/>
                </p:cNvSpPr>
                <p:nvPr/>
              </p:nvSpPr>
              <p:spPr bwMode="auto">
                <a:xfrm>
                  <a:off x="2828" y="3139"/>
                  <a:ext cx="242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v</a:t>
                  </a:r>
                  <a:endParaRPr lang="de-DE" sz="1800"/>
                </a:p>
              </p:txBody>
            </p:sp>
          </p:grpSp>
          <p:grpSp>
            <p:nvGrpSpPr>
              <p:cNvPr id="37977" name="Group 146"/>
              <p:cNvGrpSpPr>
                <a:grpSpLocks/>
              </p:cNvGrpSpPr>
              <p:nvPr/>
            </p:nvGrpSpPr>
            <p:grpSpPr bwMode="auto">
              <a:xfrm>
                <a:off x="2628" y="4052"/>
                <a:ext cx="176" cy="291"/>
                <a:chOff x="3160" y="3223"/>
                <a:chExt cx="242" cy="400"/>
              </a:xfrm>
            </p:grpSpPr>
            <p:sp>
              <p:nvSpPr>
                <p:cNvPr id="38008" name="Rectangle 147"/>
                <p:cNvSpPr>
                  <a:spLocks noChangeArrowheads="1"/>
                </p:cNvSpPr>
                <p:nvPr/>
              </p:nvSpPr>
              <p:spPr bwMode="auto">
                <a:xfrm>
                  <a:off x="3186" y="3336"/>
                  <a:ext cx="192" cy="19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09" name="Text Box 148"/>
                <p:cNvSpPr txBox="1">
                  <a:spLocks noChangeArrowheads="1"/>
                </p:cNvSpPr>
                <p:nvPr/>
              </p:nvSpPr>
              <p:spPr bwMode="auto">
                <a:xfrm>
                  <a:off x="3160" y="3223"/>
                  <a:ext cx="242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L</a:t>
                  </a:r>
                  <a:endParaRPr lang="de-DE" sz="1800"/>
                </a:p>
              </p:txBody>
            </p:sp>
          </p:grpSp>
          <p:grpSp>
            <p:nvGrpSpPr>
              <p:cNvPr id="37978" name="Group 149"/>
              <p:cNvGrpSpPr>
                <a:grpSpLocks/>
              </p:cNvGrpSpPr>
              <p:nvPr/>
            </p:nvGrpSpPr>
            <p:grpSpPr bwMode="auto">
              <a:xfrm>
                <a:off x="2765" y="4052"/>
                <a:ext cx="173" cy="291"/>
                <a:chOff x="3162" y="3223"/>
                <a:chExt cx="239" cy="400"/>
              </a:xfrm>
            </p:grpSpPr>
            <p:sp>
              <p:nvSpPr>
                <p:cNvPr id="38006" name="Rectangle 150"/>
                <p:cNvSpPr>
                  <a:spLocks noChangeArrowheads="1"/>
                </p:cNvSpPr>
                <p:nvPr/>
              </p:nvSpPr>
              <p:spPr bwMode="auto">
                <a:xfrm>
                  <a:off x="3186" y="3336"/>
                  <a:ext cx="192" cy="19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07" name="Text Box 151"/>
                <p:cNvSpPr txBox="1">
                  <a:spLocks noChangeArrowheads="1"/>
                </p:cNvSpPr>
                <p:nvPr/>
              </p:nvSpPr>
              <p:spPr bwMode="auto">
                <a:xfrm>
                  <a:off x="3162" y="3223"/>
                  <a:ext cx="239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L</a:t>
                  </a:r>
                  <a:endParaRPr lang="de-DE" sz="1800"/>
                </a:p>
              </p:txBody>
            </p:sp>
          </p:grpSp>
          <p:grpSp>
            <p:nvGrpSpPr>
              <p:cNvPr id="37979" name="Group 152"/>
              <p:cNvGrpSpPr>
                <a:grpSpLocks/>
              </p:cNvGrpSpPr>
              <p:nvPr/>
            </p:nvGrpSpPr>
            <p:grpSpPr bwMode="auto">
              <a:xfrm>
                <a:off x="4432" y="4052"/>
                <a:ext cx="176" cy="291"/>
                <a:chOff x="3158" y="3223"/>
                <a:chExt cx="243" cy="400"/>
              </a:xfrm>
            </p:grpSpPr>
            <p:sp>
              <p:nvSpPr>
                <p:cNvPr id="38004" name="Rectangle 153"/>
                <p:cNvSpPr>
                  <a:spLocks noChangeArrowheads="1"/>
                </p:cNvSpPr>
                <p:nvPr/>
              </p:nvSpPr>
              <p:spPr bwMode="auto">
                <a:xfrm>
                  <a:off x="3186" y="3336"/>
                  <a:ext cx="192" cy="19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05" name="Text Box 154"/>
                <p:cNvSpPr txBox="1">
                  <a:spLocks noChangeArrowheads="1"/>
                </p:cNvSpPr>
                <p:nvPr/>
              </p:nvSpPr>
              <p:spPr bwMode="auto">
                <a:xfrm>
                  <a:off x="3158" y="3223"/>
                  <a:ext cx="243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L</a:t>
                  </a:r>
                  <a:endParaRPr lang="de-DE" sz="1800"/>
                </a:p>
              </p:txBody>
            </p:sp>
          </p:grpSp>
          <p:grpSp>
            <p:nvGrpSpPr>
              <p:cNvPr id="37980" name="Group 155"/>
              <p:cNvGrpSpPr>
                <a:grpSpLocks/>
              </p:cNvGrpSpPr>
              <p:nvPr/>
            </p:nvGrpSpPr>
            <p:grpSpPr bwMode="auto">
              <a:xfrm>
                <a:off x="3641" y="4052"/>
                <a:ext cx="175" cy="291"/>
                <a:chOff x="2828" y="3139"/>
                <a:chExt cx="242" cy="400"/>
              </a:xfrm>
            </p:grpSpPr>
            <p:sp>
              <p:nvSpPr>
                <p:cNvPr id="38002" name="Rectangle 156"/>
                <p:cNvSpPr>
                  <a:spLocks noChangeArrowheads="1"/>
                </p:cNvSpPr>
                <p:nvPr/>
              </p:nvSpPr>
              <p:spPr bwMode="auto">
                <a:xfrm>
                  <a:off x="2856" y="3252"/>
                  <a:ext cx="192" cy="192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03" name="Text Box 157"/>
                <p:cNvSpPr txBox="1">
                  <a:spLocks noChangeArrowheads="1"/>
                </p:cNvSpPr>
                <p:nvPr/>
              </p:nvSpPr>
              <p:spPr bwMode="auto">
                <a:xfrm>
                  <a:off x="2828" y="3139"/>
                  <a:ext cx="242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v</a:t>
                  </a:r>
                  <a:endParaRPr lang="de-DE" sz="1800"/>
                </a:p>
              </p:txBody>
            </p:sp>
          </p:grpSp>
          <p:grpSp>
            <p:nvGrpSpPr>
              <p:cNvPr id="37981" name="Group 158"/>
              <p:cNvGrpSpPr>
                <a:grpSpLocks/>
              </p:cNvGrpSpPr>
              <p:nvPr/>
            </p:nvGrpSpPr>
            <p:grpSpPr bwMode="auto">
              <a:xfrm>
                <a:off x="4069" y="4052"/>
                <a:ext cx="176" cy="291"/>
                <a:chOff x="2830" y="3139"/>
                <a:chExt cx="242" cy="400"/>
              </a:xfrm>
            </p:grpSpPr>
            <p:sp>
              <p:nvSpPr>
                <p:cNvPr id="38000" name="Rectangle 159"/>
                <p:cNvSpPr>
                  <a:spLocks noChangeArrowheads="1"/>
                </p:cNvSpPr>
                <p:nvPr/>
              </p:nvSpPr>
              <p:spPr bwMode="auto">
                <a:xfrm>
                  <a:off x="2856" y="3252"/>
                  <a:ext cx="192" cy="192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001" name="Text Box 160"/>
                <p:cNvSpPr txBox="1">
                  <a:spLocks noChangeArrowheads="1"/>
                </p:cNvSpPr>
                <p:nvPr/>
              </p:nvSpPr>
              <p:spPr bwMode="auto">
                <a:xfrm>
                  <a:off x="2830" y="3139"/>
                  <a:ext cx="242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v</a:t>
                  </a:r>
                  <a:endParaRPr lang="de-DE" sz="1800"/>
                </a:p>
              </p:txBody>
            </p:sp>
          </p:grpSp>
          <p:grpSp>
            <p:nvGrpSpPr>
              <p:cNvPr id="37982" name="Group 161"/>
              <p:cNvGrpSpPr>
                <a:grpSpLocks/>
              </p:cNvGrpSpPr>
              <p:nvPr/>
            </p:nvGrpSpPr>
            <p:grpSpPr bwMode="auto">
              <a:xfrm>
                <a:off x="3929" y="4052"/>
                <a:ext cx="176" cy="291"/>
                <a:chOff x="2829" y="3139"/>
                <a:chExt cx="242" cy="400"/>
              </a:xfrm>
            </p:grpSpPr>
            <p:sp>
              <p:nvSpPr>
                <p:cNvPr id="37998" name="Rectangle 162"/>
                <p:cNvSpPr>
                  <a:spLocks noChangeArrowheads="1"/>
                </p:cNvSpPr>
                <p:nvPr/>
              </p:nvSpPr>
              <p:spPr bwMode="auto">
                <a:xfrm>
                  <a:off x="2856" y="3252"/>
                  <a:ext cx="192" cy="192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7999" name="Text Box 163"/>
                <p:cNvSpPr txBox="1">
                  <a:spLocks noChangeArrowheads="1"/>
                </p:cNvSpPr>
                <p:nvPr/>
              </p:nvSpPr>
              <p:spPr bwMode="auto">
                <a:xfrm>
                  <a:off x="2829" y="3139"/>
                  <a:ext cx="242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v</a:t>
                  </a:r>
                  <a:endParaRPr lang="de-DE" sz="1800"/>
                </a:p>
              </p:txBody>
            </p:sp>
          </p:grpSp>
          <p:grpSp>
            <p:nvGrpSpPr>
              <p:cNvPr id="37983" name="Group 164"/>
              <p:cNvGrpSpPr>
                <a:grpSpLocks/>
              </p:cNvGrpSpPr>
              <p:nvPr/>
            </p:nvGrpSpPr>
            <p:grpSpPr bwMode="auto">
              <a:xfrm>
                <a:off x="3783" y="4052"/>
                <a:ext cx="175" cy="291"/>
                <a:chOff x="3158" y="3223"/>
                <a:chExt cx="242" cy="400"/>
              </a:xfrm>
            </p:grpSpPr>
            <p:sp>
              <p:nvSpPr>
                <p:cNvPr id="37996" name="Rectangle 165"/>
                <p:cNvSpPr>
                  <a:spLocks noChangeArrowheads="1"/>
                </p:cNvSpPr>
                <p:nvPr/>
              </p:nvSpPr>
              <p:spPr bwMode="auto">
                <a:xfrm>
                  <a:off x="3186" y="3336"/>
                  <a:ext cx="192" cy="19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7997" name="Text Box 166"/>
                <p:cNvSpPr txBox="1">
                  <a:spLocks noChangeArrowheads="1"/>
                </p:cNvSpPr>
                <p:nvPr/>
              </p:nvSpPr>
              <p:spPr bwMode="auto">
                <a:xfrm>
                  <a:off x="3158" y="3223"/>
                  <a:ext cx="242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L</a:t>
                  </a:r>
                  <a:endParaRPr lang="de-DE" sz="1800"/>
                </a:p>
              </p:txBody>
            </p:sp>
          </p:grpSp>
          <p:grpSp>
            <p:nvGrpSpPr>
              <p:cNvPr id="37984" name="Group 167"/>
              <p:cNvGrpSpPr>
                <a:grpSpLocks/>
              </p:cNvGrpSpPr>
              <p:nvPr/>
            </p:nvGrpSpPr>
            <p:grpSpPr bwMode="auto">
              <a:xfrm>
                <a:off x="2994" y="4052"/>
                <a:ext cx="175" cy="291"/>
                <a:chOff x="2828" y="3139"/>
                <a:chExt cx="242" cy="400"/>
              </a:xfrm>
            </p:grpSpPr>
            <p:sp>
              <p:nvSpPr>
                <p:cNvPr id="37994" name="Rectangle 168"/>
                <p:cNvSpPr>
                  <a:spLocks noChangeArrowheads="1"/>
                </p:cNvSpPr>
                <p:nvPr/>
              </p:nvSpPr>
              <p:spPr bwMode="auto">
                <a:xfrm>
                  <a:off x="2856" y="3252"/>
                  <a:ext cx="192" cy="192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7995" name="Text Box 169"/>
                <p:cNvSpPr txBox="1">
                  <a:spLocks noChangeArrowheads="1"/>
                </p:cNvSpPr>
                <p:nvPr/>
              </p:nvSpPr>
              <p:spPr bwMode="auto">
                <a:xfrm>
                  <a:off x="2828" y="3139"/>
                  <a:ext cx="242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v</a:t>
                  </a:r>
                  <a:endParaRPr lang="de-DE" sz="1800"/>
                </a:p>
              </p:txBody>
            </p:sp>
          </p:grpSp>
          <p:grpSp>
            <p:nvGrpSpPr>
              <p:cNvPr id="37985" name="Group 170"/>
              <p:cNvGrpSpPr>
                <a:grpSpLocks/>
              </p:cNvGrpSpPr>
              <p:nvPr/>
            </p:nvGrpSpPr>
            <p:grpSpPr bwMode="auto">
              <a:xfrm>
                <a:off x="3283" y="4052"/>
                <a:ext cx="175" cy="291"/>
                <a:chOff x="2830" y="3139"/>
                <a:chExt cx="241" cy="400"/>
              </a:xfrm>
            </p:grpSpPr>
            <p:sp>
              <p:nvSpPr>
                <p:cNvPr id="37992" name="Rectangle 171"/>
                <p:cNvSpPr>
                  <a:spLocks noChangeArrowheads="1"/>
                </p:cNvSpPr>
                <p:nvPr/>
              </p:nvSpPr>
              <p:spPr bwMode="auto">
                <a:xfrm>
                  <a:off x="2856" y="3252"/>
                  <a:ext cx="192" cy="192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7993" name="Text Box 172"/>
                <p:cNvSpPr txBox="1">
                  <a:spLocks noChangeArrowheads="1"/>
                </p:cNvSpPr>
                <p:nvPr/>
              </p:nvSpPr>
              <p:spPr bwMode="auto">
                <a:xfrm>
                  <a:off x="2830" y="3139"/>
                  <a:ext cx="241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v</a:t>
                  </a:r>
                  <a:endParaRPr lang="de-DE" sz="1800"/>
                </a:p>
              </p:txBody>
            </p:sp>
          </p:grpSp>
          <p:grpSp>
            <p:nvGrpSpPr>
              <p:cNvPr id="37986" name="Group 173"/>
              <p:cNvGrpSpPr>
                <a:grpSpLocks/>
              </p:cNvGrpSpPr>
              <p:nvPr/>
            </p:nvGrpSpPr>
            <p:grpSpPr bwMode="auto">
              <a:xfrm>
                <a:off x="3431" y="4052"/>
                <a:ext cx="174" cy="291"/>
                <a:chOff x="3160" y="3223"/>
                <a:chExt cx="240" cy="400"/>
              </a:xfrm>
            </p:grpSpPr>
            <p:sp>
              <p:nvSpPr>
                <p:cNvPr id="37990" name="Rectangle 174"/>
                <p:cNvSpPr>
                  <a:spLocks noChangeArrowheads="1"/>
                </p:cNvSpPr>
                <p:nvPr/>
              </p:nvSpPr>
              <p:spPr bwMode="auto">
                <a:xfrm>
                  <a:off x="3186" y="3336"/>
                  <a:ext cx="192" cy="19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7991" name="Text Box 175"/>
                <p:cNvSpPr txBox="1">
                  <a:spLocks noChangeArrowheads="1"/>
                </p:cNvSpPr>
                <p:nvPr/>
              </p:nvSpPr>
              <p:spPr bwMode="auto">
                <a:xfrm>
                  <a:off x="3160" y="3223"/>
                  <a:ext cx="240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L</a:t>
                  </a:r>
                  <a:endParaRPr lang="de-DE" sz="1800"/>
                </a:p>
              </p:txBody>
            </p:sp>
          </p:grpSp>
          <p:grpSp>
            <p:nvGrpSpPr>
              <p:cNvPr id="37987" name="Group 176"/>
              <p:cNvGrpSpPr>
                <a:grpSpLocks/>
              </p:cNvGrpSpPr>
              <p:nvPr/>
            </p:nvGrpSpPr>
            <p:grpSpPr bwMode="auto">
              <a:xfrm>
                <a:off x="3136" y="4052"/>
                <a:ext cx="174" cy="291"/>
                <a:chOff x="3158" y="3223"/>
                <a:chExt cx="241" cy="400"/>
              </a:xfrm>
            </p:grpSpPr>
            <p:sp>
              <p:nvSpPr>
                <p:cNvPr id="37988" name="Rectangle 177"/>
                <p:cNvSpPr>
                  <a:spLocks noChangeArrowheads="1"/>
                </p:cNvSpPr>
                <p:nvPr/>
              </p:nvSpPr>
              <p:spPr bwMode="auto">
                <a:xfrm>
                  <a:off x="3186" y="3336"/>
                  <a:ext cx="192" cy="19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7989" name="Text Box 178"/>
                <p:cNvSpPr txBox="1">
                  <a:spLocks noChangeArrowheads="1"/>
                </p:cNvSpPr>
                <p:nvPr/>
              </p:nvSpPr>
              <p:spPr bwMode="auto">
                <a:xfrm>
                  <a:off x="3158" y="3223"/>
                  <a:ext cx="241" cy="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de-DE" sz="1800">
                      <a:solidFill>
                        <a:schemeClr val="accent2"/>
                      </a:solidFill>
                      <a:latin typeface="Arial" charset="0"/>
                    </a:rPr>
                    <a:t>L</a:t>
                  </a:r>
                  <a:endParaRPr lang="de-DE" sz="1800"/>
                </a:p>
              </p:txBody>
            </p:sp>
          </p:grpSp>
        </p:grpSp>
        <p:sp>
          <p:nvSpPr>
            <p:cNvPr id="37928" name="Line 179"/>
            <p:cNvSpPr>
              <a:spLocks noChangeShapeType="1"/>
            </p:cNvSpPr>
            <p:nvPr/>
          </p:nvSpPr>
          <p:spPr bwMode="auto">
            <a:xfrm flipH="1">
              <a:off x="2951" y="2052"/>
              <a:ext cx="283" cy="40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9" name="Line 180"/>
            <p:cNvSpPr>
              <a:spLocks noChangeShapeType="1"/>
            </p:cNvSpPr>
            <p:nvPr/>
          </p:nvSpPr>
          <p:spPr bwMode="auto">
            <a:xfrm flipH="1">
              <a:off x="3077" y="2056"/>
              <a:ext cx="157" cy="39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0" name="Line 181"/>
            <p:cNvSpPr>
              <a:spLocks noChangeShapeType="1"/>
            </p:cNvSpPr>
            <p:nvPr/>
          </p:nvSpPr>
          <p:spPr bwMode="auto">
            <a:xfrm flipH="1">
              <a:off x="3196" y="2056"/>
              <a:ext cx="42" cy="38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1" name="Line 182"/>
            <p:cNvSpPr>
              <a:spLocks noChangeShapeType="1"/>
            </p:cNvSpPr>
            <p:nvPr/>
          </p:nvSpPr>
          <p:spPr bwMode="auto">
            <a:xfrm>
              <a:off x="3242" y="2056"/>
              <a:ext cx="57" cy="39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2" name="Line 183"/>
            <p:cNvSpPr>
              <a:spLocks noChangeShapeType="1"/>
            </p:cNvSpPr>
            <p:nvPr/>
          </p:nvSpPr>
          <p:spPr bwMode="auto">
            <a:xfrm flipH="1">
              <a:off x="3455" y="2053"/>
              <a:ext cx="61" cy="39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3" name="Line 184"/>
            <p:cNvSpPr>
              <a:spLocks noChangeShapeType="1"/>
            </p:cNvSpPr>
            <p:nvPr/>
          </p:nvSpPr>
          <p:spPr bwMode="auto">
            <a:xfrm>
              <a:off x="3516" y="2057"/>
              <a:ext cx="60" cy="38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4" name="Line 185"/>
            <p:cNvSpPr>
              <a:spLocks noChangeShapeType="1"/>
            </p:cNvSpPr>
            <p:nvPr/>
          </p:nvSpPr>
          <p:spPr bwMode="auto">
            <a:xfrm>
              <a:off x="3520" y="2057"/>
              <a:ext cx="186" cy="393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5" name="Line 186"/>
            <p:cNvSpPr>
              <a:spLocks noChangeShapeType="1"/>
            </p:cNvSpPr>
            <p:nvPr/>
          </p:nvSpPr>
          <p:spPr bwMode="auto">
            <a:xfrm>
              <a:off x="3524" y="2057"/>
              <a:ext cx="282" cy="38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6" name="Line 187"/>
            <p:cNvSpPr>
              <a:spLocks noChangeShapeType="1"/>
            </p:cNvSpPr>
            <p:nvPr/>
          </p:nvSpPr>
          <p:spPr bwMode="auto">
            <a:xfrm flipH="1">
              <a:off x="3980" y="2060"/>
              <a:ext cx="107" cy="38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7" name="Line 188"/>
            <p:cNvSpPr>
              <a:spLocks noChangeShapeType="1"/>
            </p:cNvSpPr>
            <p:nvPr/>
          </p:nvSpPr>
          <p:spPr bwMode="auto">
            <a:xfrm flipH="1">
              <a:off x="4087" y="2064"/>
              <a:ext cx="0" cy="38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8" name="Line 189"/>
            <p:cNvSpPr>
              <a:spLocks noChangeShapeType="1"/>
            </p:cNvSpPr>
            <p:nvPr/>
          </p:nvSpPr>
          <p:spPr bwMode="auto">
            <a:xfrm>
              <a:off x="4091" y="2064"/>
              <a:ext cx="114" cy="38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9" name="Line 190"/>
            <p:cNvSpPr>
              <a:spLocks noChangeShapeType="1"/>
            </p:cNvSpPr>
            <p:nvPr/>
          </p:nvSpPr>
          <p:spPr bwMode="auto">
            <a:xfrm>
              <a:off x="4095" y="2064"/>
              <a:ext cx="217" cy="38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0" name="Line 191"/>
            <p:cNvSpPr>
              <a:spLocks noChangeShapeType="1"/>
            </p:cNvSpPr>
            <p:nvPr/>
          </p:nvSpPr>
          <p:spPr bwMode="auto">
            <a:xfrm flipH="1">
              <a:off x="4494" y="2049"/>
              <a:ext cx="198" cy="40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1" name="Line 192"/>
            <p:cNvSpPr>
              <a:spLocks noChangeShapeType="1"/>
            </p:cNvSpPr>
            <p:nvPr/>
          </p:nvSpPr>
          <p:spPr bwMode="auto">
            <a:xfrm flipH="1">
              <a:off x="4601" y="2053"/>
              <a:ext cx="91" cy="393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2" name="Line 193"/>
            <p:cNvSpPr>
              <a:spLocks noChangeShapeType="1"/>
            </p:cNvSpPr>
            <p:nvPr/>
          </p:nvSpPr>
          <p:spPr bwMode="auto">
            <a:xfrm>
              <a:off x="4696" y="2053"/>
              <a:ext cx="27" cy="40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3" name="Line 194"/>
            <p:cNvSpPr>
              <a:spLocks noChangeShapeType="1"/>
            </p:cNvSpPr>
            <p:nvPr/>
          </p:nvSpPr>
          <p:spPr bwMode="auto">
            <a:xfrm>
              <a:off x="4700" y="2053"/>
              <a:ext cx="141" cy="3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4" name="Line 195"/>
            <p:cNvSpPr>
              <a:spLocks noChangeShapeType="1"/>
            </p:cNvSpPr>
            <p:nvPr/>
          </p:nvSpPr>
          <p:spPr bwMode="auto">
            <a:xfrm flipH="1">
              <a:off x="5012" y="2056"/>
              <a:ext cx="350" cy="40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5" name="Line 196"/>
            <p:cNvSpPr>
              <a:spLocks noChangeShapeType="1"/>
            </p:cNvSpPr>
            <p:nvPr/>
          </p:nvSpPr>
          <p:spPr bwMode="auto">
            <a:xfrm flipH="1">
              <a:off x="5137" y="2060"/>
              <a:ext cx="225" cy="39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6" name="Line 197"/>
            <p:cNvSpPr>
              <a:spLocks noChangeShapeType="1"/>
            </p:cNvSpPr>
            <p:nvPr/>
          </p:nvSpPr>
          <p:spPr bwMode="auto">
            <a:xfrm flipH="1">
              <a:off x="5233" y="2060"/>
              <a:ext cx="133" cy="38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7" name="Line 198"/>
            <p:cNvSpPr>
              <a:spLocks noChangeShapeType="1"/>
            </p:cNvSpPr>
            <p:nvPr/>
          </p:nvSpPr>
          <p:spPr bwMode="auto">
            <a:xfrm flipH="1">
              <a:off x="5358" y="2060"/>
              <a:ext cx="12" cy="38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8" name="Line 199"/>
            <p:cNvSpPr>
              <a:spLocks noChangeShapeType="1"/>
            </p:cNvSpPr>
            <p:nvPr/>
          </p:nvSpPr>
          <p:spPr bwMode="auto">
            <a:xfrm flipH="1">
              <a:off x="5549" y="2045"/>
              <a:ext cx="110" cy="40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9" name="Line 200"/>
            <p:cNvSpPr>
              <a:spLocks noChangeShapeType="1"/>
            </p:cNvSpPr>
            <p:nvPr/>
          </p:nvSpPr>
          <p:spPr bwMode="auto">
            <a:xfrm flipH="1">
              <a:off x="5655" y="2049"/>
              <a:ext cx="4" cy="40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0" name="Line 201"/>
            <p:cNvSpPr>
              <a:spLocks noChangeShapeType="1"/>
            </p:cNvSpPr>
            <p:nvPr/>
          </p:nvSpPr>
          <p:spPr bwMode="auto">
            <a:xfrm>
              <a:off x="5663" y="2049"/>
              <a:ext cx="111" cy="40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1" name="Line 202"/>
            <p:cNvSpPr>
              <a:spLocks noChangeShapeType="1"/>
            </p:cNvSpPr>
            <p:nvPr/>
          </p:nvSpPr>
          <p:spPr bwMode="auto">
            <a:xfrm>
              <a:off x="5667" y="2049"/>
              <a:ext cx="194" cy="39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2" name="Text Box 204"/>
            <p:cNvSpPr txBox="1">
              <a:spLocks noChangeArrowheads="1"/>
            </p:cNvSpPr>
            <p:nvPr/>
          </p:nvSpPr>
          <p:spPr bwMode="auto">
            <a:xfrm>
              <a:off x="3496" y="1288"/>
              <a:ext cx="16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7953" name="Text Box 205"/>
            <p:cNvSpPr txBox="1">
              <a:spLocks noChangeArrowheads="1"/>
            </p:cNvSpPr>
            <p:nvPr/>
          </p:nvSpPr>
          <p:spPr bwMode="auto">
            <a:xfrm>
              <a:off x="4988" y="1288"/>
              <a:ext cx="16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sp>
          <p:nvSpPr>
            <p:cNvPr id="37954" name="Text Box 206"/>
            <p:cNvSpPr txBox="1">
              <a:spLocks noChangeArrowheads="1"/>
            </p:cNvSpPr>
            <p:nvPr/>
          </p:nvSpPr>
          <p:spPr bwMode="auto">
            <a:xfrm>
              <a:off x="4311" y="1288"/>
              <a:ext cx="16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  <p:grpSp>
          <p:nvGrpSpPr>
            <p:cNvPr id="37955" name="Group 207"/>
            <p:cNvGrpSpPr>
              <a:grpSpLocks/>
            </p:cNvGrpSpPr>
            <p:nvPr/>
          </p:nvGrpSpPr>
          <p:grpSpPr bwMode="auto">
            <a:xfrm>
              <a:off x="5535" y="1294"/>
              <a:ext cx="139" cy="231"/>
              <a:chOff x="2829" y="3142"/>
              <a:chExt cx="241" cy="400"/>
            </a:xfrm>
          </p:grpSpPr>
          <p:sp>
            <p:nvSpPr>
              <p:cNvPr id="37962" name="Rectangle 208"/>
              <p:cNvSpPr>
                <a:spLocks noChangeArrowheads="1"/>
              </p:cNvSpPr>
              <p:nvPr/>
            </p:nvSpPr>
            <p:spPr bwMode="auto">
              <a:xfrm>
                <a:off x="2856" y="3252"/>
                <a:ext cx="192" cy="192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7963" name="Text Box 209"/>
              <p:cNvSpPr txBox="1">
                <a:spLocks noChangeArrowheads="1"/>
              </p:cNvSpPr>
              <p:nvPr/>
            </p:nvSpPr>
            <p:spPr bwMode="auto">
              <a:xfrm>
                <a:off x="2829" y="3142"/>
                <a:ext cx="241" cy="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de-DE" sz="1800">
                    <a:solidFill>
                      <a:schemeClr val="accent2"/>
                    </a:solidFill>
                    <a:latin typeface="Arial" charset="0"/>
                  </a:rPr>
                  <a:t>v</a:t>
                </a:r>
                <a:endParaRPr lang="de-DE" sz="1800"/>
              </a:p>
            </p:txBody>
          </p:sp>
        </p:grpSp>
        <p:sp>
          <p:nvSpPr>
            <p:cNvPr id="37956" name="Line 211"/>
            <p:cNvSpPr>
              <a:spLocks noChangeShapeType="1"/>
            </p:cNvSpPr>
            <p:nvPr/>
          </p:nvSpPr>
          <p:spPr bwMode="auto">
            <a:xfrm flipH="1">
              <a:off x="3565" y="1054"/>
              <a:ext cx="838" cy="29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7" name="Line 212"/>
            <p:cNvSpPr>
              <a:spLocks noChangeShapeType="1"/>
            </p:cNvSpPr>
            <p:nvPr/>
          </p:nvSpPr>
          <p:spPr bwMode="auto">
            <a:xfrm flipH="1">
              <a:off x="4399" y="1058"/>
              <a:ext cx="4" cy="29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8" name="Line 213"/>
            <p:cNvSpPr>
              <a:spLocks noChangeShapeType="1"/>
            </p:cNvSpPr>
            <p:nvPr/>
          </p:nvSpPr>
          <p:spPr bwMode="auto">
            <a:xfrm>
              <a:off x="4407" y="1058"/>
              <a:ext cx="647" cy="29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9" name="Line 214"/>
            <p:cNvSpPr>
              <a:spLocks noChangeShapeType="1"/>
            </p:cNvSpPr>
            <p:nvPr/>
          </p:nvSpPr>
          <p:spPr bwMode="auto">
            <a:xfrm>
              <a:off x="4411" y="1058"/>
              <a:ext cx="1191" cy="263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60" name="Rectangle 215"/>
            <p:cNvSpPr>
              <a:spLocks noChangeArrowheads="1"/>
            </p:cNvSpPr>
            <p:nvPr/>
          </p:nvSpPr>
          <p:spPr bwMode="auto">
            <a:xfrm>
              <a:off x="3691" y="1144"/>
              <a:ext cx="191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/>
            <a:lstStyle/>
            <a:p>
              <a:pPr algn="l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</a:pPr>
              <a:endParaRPr lang="de-DE" sz="1400">
                <a:latin typeface="Arial" charset="0"/>
              </a:endParaRPr>
            </a:p>
          </p:txBody>
        </p:sp>
        <p:sp>
          <p:nvSpPr>
            <p:cNvPr id="37961" name="Text Box 216"/>
            <p:cNvSpPr txBox="1">
              <a:spLocks noChangeArrowheads="1"/>
            </p:cNvSpPr>
            <p:nvPr/>
          </p:nvSpPr>
          <p:spPr bwMode="auto">
            <a:xfrm>
              <a:off x="4327" y="859"/>
              <a:ext cx="165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de-DE" sz="2100" b="1">
                  <a:solidFill>
                    <a:schemeClr val="accent2"/>
                  </a:solidFill>
                  <a:latin typeface="Arial" charset="0"/>
                </a:rPr>
                <a:t>G</a:t>
              </a:r>
              <a:endParaRPr lang="de-DE" sz="2100" b="1"/>
            </a:p>
          </p:txBody>
        </p:sp>
      </p:grpSp>
      <p:grpSp>
        <p:nvGrpSpPr>
          <p:cNvPr id="195803" name="Group 228"/>
          <p:cNvGrpSpPr>
            <a:grpSpLocks/>
          </p:cNvGrpSpPr>
          <p:nvPr/>
        </p:nvGrpSpPr>
        <p:grpSpPr bwMode="auto">
          <a:xfrm>
            <a:off x="5581650" y="1677988"/>
            <a:ext cx="2476500" cy="2181225"/>
            <a:chOff x="3164" y="2791"/>
            <a:chExt cx="1301" cy="1145"/>
          </a:xfrm>
        </p:grpSpPr>
        <p:sp>
          <p:nvSpPr>
            <p:cNvPr id="37898" name="Line 220"/>
            <p:cNvSpPr>
              <a:spLocks noChangeShapeType="1"/>
            </p:cNvSpPr>
            <p:nvPr/>
          </p:nvSpPr>
          <p:spPr bwMode="auto">
            <a:xfrm flipH="1" flipV="1">
              <a:off x="3168" y="3648"/>
              <a:ext cx="144" cy="288"/>
            </a:xfrm>
            <a:prstGeom prst="line">
              <a:avLst/>
            </a:prstGeom>
            <a:noFill/>
            <a:ln w="28575">
              <a:solidFill>
                <a:srgbClr val="FEC52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9" name="Line 224"/>
            <p:cNvSpPr>
              <a:spLocks noChangeShapeType="1"/>
            </p:cNvSpPr>
            <p:nvPr/>
          </p:nvSpPr>
          <p:spPr bwMode="auto">
            <a:xfrm flipV="1">
              <a:off x="3164" y="3158"/>
              <a:ext cx="45" cy="317"/>
            </a:xfrm>
            <a:prstGeom prst="line">
              <a:avLst/>
            </a:prstGeom>
            <a:noFill/>
            <a:ln w="28575">
              <a:solidFill>
                <a:srgbClr val="FEC52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0" name="Line 225"/>
            <p:cNvSpPr>
              <a:spLocks noChangeShapeType="1"/>
            </p:cNvSpPr>
            <p:nvPr/>
          </p:nvSpPr>
          <p:spPr bwMode="auto">
            <a:xfrm flipV="1">
              <a:off x="3212" y="2791"/>
              <a:ext cx="669" cy="242"/>
            </a:xfrm>
            <a:prstGeom prst="line">
              <a:avLst/>
            </a:prstGeom>
            <a:noFill/>
            <a:ln w="28575">
              <a:solidFill>
                <a:srgbClr val="FEC52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1" name="Line 226"/>
            <p:cNvSpPr>
              <a:spLocks noChangeShapeType="1"/>
            </p:cNvSpPr>
            <p:nvPr/>
          </p:nvSpPr>
          <p:spPr bwMode="auto">
            <a:xfrm>
              <a:off x="3926" y="2791"/>
              <a:ext cx="525" cy="251"/>
            </a:xfrm>
            <a:prstGeom prst="line">
              <a:avLst/>
            </a:prstGeom>
            <a:noFill/>
            <a:ln w="28575">
              <a:solidFill>
                <a:srgbClr val="FEC52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2" name="Line 227"/>
            <p:cNvSpPr>
              <a:spLocks noChangeShapeType="1"/>
            </p:cNvSpPr>
            <p:nvPr/>
          </p:nvSpPr>
          <p:spPr bwMode="auto">
            <a:xfrm flipH="1">
              <a:off x="4341" y="3158"/>
              <a:ext cx="124" cy="323"/>
            </a:xfrm>
            <a:prstGeom prst="line">
              <a:avLst/>
            </a:prstGeom>
            <a:noFill/>
            <a:ln w="28575">
              <a:solidFill>
                <a:srgbClr val="FEC52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5815" name="Rectangle 231"/>
          <p:cNvSpPr>
            <a:spLocks noChangeArrowheads="1"/>
          </p:cNvSpPr>
          <p:nvPr/>
        </p:nvSpPr>
        <p:spPr bwMode="auto">
          <a:xfrm>
            <a:off x="3914775" y="4406900"/>
            <a:ext cx="6477000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6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200">
                <a:solidFill>
                  <a:schemeClr val="bg2"/>
                </a:solidFill>
                <a:latin typeface="Arial" charset="0"/>
              </a:rPr>
              <a:t>Formal: </a:t>
            </a:r>
          </a:p>
          <a:p>
            <a:pPr algn="l">
              <a:lnSpc>
                <a:spcPct val="6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200">
                <a:solidFill>
                  <a:schemeClr val="bg2"/>
                </a:solidFill>
                <a:latin typeface="Arial" charset="0"/>
              </a:rPr>
              <a:t>1. Gehe zurück zum gemeinsamen Knoten.</a:t>
            </a:r>
          </a:p>
          <a:p>
            <a:pPr algn="l">
              <a:lnSpc>
                <a:spcPct val="6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200">
                <a:solidFill>
                  <a:schemeClr val="bg2"/>
                </a:solidFill>
                <a:latin typeface="Arial" charset="0"/>
              </a:rPr>
              <a:t>2. Suche aus allen Nachfolgern den Nachbar.</a:t>
            </a:r>
          </a:p>
        </p:txBody>
      </p:sp>
      <p:sp>
        <p:nvSpPr>
          <p:cNvPr id="37895" name="Rectangle 233"/>
          <p:cNvSpPr>
            <a:spLocks noGrp="1" noChangeArrowheads="1"/>
          </p:cNvSpPr>
          <p:nvPr>
            <p:ph type="body" idx="1"/>
          </p:nvPr>
        </p:nvSpPr>
        <p:spPr>
          <a:xfrm>
            <a:off x="336550" y="873125"/>
            <a:ext cx="9790113" cy="6429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indent="0"/>
            <a:r>
              <a:rPr lang="de-DE" sz="2800" smtClean="0"/>
              <a:t>Welches Segment grenzt oben an A? </a:t>
            </a:r>
          </a:p>
        </p:txBody>
      </p:sp>
      <p:sp>
        <p:nvSpPr>
          <p:cNvPr id="195818" name="Rectangle 234"/>
          <p:cNvSpPr>
            <a:spLocks noChangeArrowheads="1"/>
          </p:cNvSpPr>
          <p:nvPr/>
        </p:nvSpPr>
        <p:spPr bwMode="auto">
          <a:xfrm>
            <a:off x="952500" y="5634038"/>
            <a:ext cx="8999538" cy="1147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200">
                <a:solidFill>
                  <a:schemeClr val="bg2"/>
                </a:solidFill>
                <a:latin typeface="Arial" charset="0"/>
              </a:rPr>
              <a:t>Je nach Kante und Ecke des Segments unterscheidet sich das Suchverhalten. Die einzelnen Suchschemata können in einer LUT gespeichert werden und müssen dann rekursiv kombiniert werden. </a:t>
            </a:r>
          </a:p>
        </p:txBody>
      </p:sp>
      <p:sp>
        <p:nvSpPr>
          <p:cNvPr id="195819" name="Rectangle 235"/>
          <p:cNvSpPr>
            <a:spLocks noChangeArrowheads="1"/>
          </p:cNvSpPr>
          <p:nvPr/>
        </p:nvSpPr>
        <p:spPr bwMode="auto">
          <a:xfrm>
            <a:off x="876300" y="5688013"/>
            <a:ext cx="8648700" cy="1150937"/>
          </a:xfrm>
          <a:prstGeom prst="rect">
            <a:avLst/>
          </a:prstGeom>
          <a:noFill/>
          <a:ln w="28575">
            <a:solidFill>
              <a:srgbClr val="FEC52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815" grpId="0" autoUpdateAnimBg="0"/>
      <p:bldP spid="195818" grpId="0" autoUpdateAnimBg="0"/>
      <p:bldP spid="19581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Octrees und polygonale Daten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304800" y="2189163"/>
            <a:ext cx="9982200" cy="87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600">
                <a:solidFill>
                  <a:schemeClr val="bg2"/>
                </a:solidFill>
                <a:latin typeface="Arial" charset="0"/>
              </a:rPr>
              <a:t>2. Teile die gesamte Szene bis alle Würfel die Maximalzahl unterschreiten. </a:t>
            </a:r>
          </a:p>
        </p:txBody>
      </p:sp>
      <p:sp>
        <p:nvSpPr>
          <p:cNvPr id="201763" name="Rectangle 35"/>
          <p:cNvSpPr>
            <a:spLocks noChangeArrowheads="1"/>
          </p:cNvSpPr>
          <p:nvPr/>
        </p:nvSpPr>
        <p:spPr bwMode="auto">
          <a:xfrm>
            <a:off x="309563" y="1246188"/>
            <a:ext cx="99822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600">
                <a:solidFill>
                  <a:schemeClr val="bg2"/>
                </a:solidFill>
                <a:latin typeface="Arial" charset="0"/>
              </a:rPr>
              <a:t>1. Setze maximale Anzahl der Polygone pro Octreesegment.  </a:t>
            </a:r>
          </a:p>
        </p:txBody>
      </p:sp>
      <p:sp>
        <p:nvSpPr>
          <p:cNvPr id="201768" name="Rectangle 40"/>
          <p:cNvSpPr>
            <a:spLocks noChangeArrowheads="1"/>
          </p:cNvSpPr>
          <p:nvPr/>
        </p:nvSpPr>
        <p:spPr bwMode="auto">
          <a:xfrm>
            <a:off x="304800" y="3503613"/>
            <a:ext cx="9982200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600">
                <a:solidFill>
                  <a:schemeClr val="bg2"/>
                </a:solidFill>
                <a:latin typeface="Arial" charset="0"/>
              </a:rPr>
              <a:t>3. Falls bei der Teilung eines Würfels Objekte die Trennebenen schneiden, werden diese zu dem Würfel in der gröberen Auflösungsstufe assoziiert. </a:t>
            </a:r>
          </a:p>
        </p:txBody>
      </p:sp>
      <p:sp>
        <p:nvSpPr>
          <p:cNvPr id="201769" name="Rectangle 41"/>
          <p:cNvSpPr>
            <a:spLocks noChangeArrowheads="1"/>
          </p:cNvSpPr>
          <p:nvPr/>
        </p:nvSpPr>
        <p:spPr bwMode="auto">
          <a:xfrm>
            <a:off x="958850" y="5160963"/>
            <a:ext cx="932815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600">
                <a:solidFill>
                  <a:schemeClr val="bg2"/>
                </a:solidFill>
                <a:latin typeface="Arial" charset="0"/>
              </a:rPr>
              <a:t>===&gt; somit können kleine Polygone große Würfel belegen.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2" grpId="0" autoUpdateAnimBg="0"/>
      <p:bldP spid="201763" grpId="0" autoUpdateAnimBg="0"/>
      <p:bldP spid="201768" grpId="0" autoUpdateAnimBg="0"/>
      <p:bldP spid="201769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Octrees zur Verdeckungsrechnung </a:t>
            </a:r>
          </a:p>
        </p:txBody>
      </p:sp>
      <p:sp>
        <p:nvSpPr>
          <p:cNvPr id="200747" name="Rectangle 43"/>
          <p:cNvSpPr>
            <a:spLocks noChangeArrowheads="1"/>
          </p:cNvSpPr>
          <p:nvPr/>
        </p:nvSpPr>
        <p:spPr bwMode="auto">
          <a:xfrm>
            <a:off x="309563" y="960438"/>
            <a:ext cx="99822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600">
                <a:solidFill>
                  <a:schemeClr val="bg2"/>
                </a:solidFill>
                <a:latin typeface="Arial" charset="0"/>
              </a:rPr>
              <a:t>1. Octrees in Blickrichtung projizieren. 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de-DE" sz="26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00748" name="Rectangle 44"/>
          <p:cNvSpPr>
            <a:spLocks noChangeArrowheads="1"/>
          </p:cNvSpPr>
          <p:nvPr/>
        </p:nvSpPr>
        <p:spPr bwMode="auto">
          <a:xfrm>
            <a:off x="304800" y="4968875"/>
            <a:ext cx="9982200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600" dirty="0">
                <a:solidFill>
                  <a:schemeClr val="bg2"/>
                </a:solidFill>
                <a:latin typeface="Arial" charset="0"/>
              </a:rPr>
              <a:t>3. Alle sich überlagernden Segmente des </a:t>
            </a:r>
            <a:r>
              <a:rPr lang="de-DE" sz="2600" dirty="0" err="1">
                <a:solidFill>
                  <a:schemeClr val="bg2"/>
                </a:solidFill>
                <a:latin typeface="Arial" charset="0"/>
              </a:rPr>
              <a:t>Octrees</a:t>
            </a:r>
            <a:r>
              <a:rPr lang="de-DE" sz="2600" dirty="0">
                <a:solidFill>
                  <a:schemeClr val="bg2"/>
                </a:solidFill>
                <a:latin typeface="Arial" charset="0"/>
              </a:rPr>
              <a:t>  abarbeiten,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600" dirty="0">
                <a:solidFill>
                  <a:schemeClr val="bg2"/>
                </a:solidFill>
                <a:latin typeface="Arial" charset="0"/>
              </a:rPr>
              <a:t>    </a:t>
            </a:r>
            <a:r>
              <a:rPr lang="de-DE" sz="2600" dirty="0" smtClean="0">
                <a:solidFill>
                  <a:schemeClr val="bg2"/>
                </a:solidFill>
                <a:latin typeface="Arial" charset="0"/>
              </a:rPr>
              <a:t>meist </a:t>
            </a:r>
            <a:r>
              <a:rPr lang="de-DE" sz="2600" dirty="0">
                <a:solidFill>
                  <a:schemeClr val="bg2"/>
                </a:solidFill>
                <a:latin typeface="Arial" charset="0"/>
              </a:rPr>
              <a:t>von vorn nach hinten. 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600" dirty="0">
                <a:solidFill>
                  <a:schemeClr val="bg2"/>
                </a:solidFill>
                <a:latin typeface="Arial" charset="0"/>
              </a:rPr>
              <a:t>        </a:t>
            </a: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304800" y="1636713"/>
            <a:ext cx="9982200" cy="3068637"/>
            <a:chOff x="192" y="1031"/>
            <a:chExt cx="6288" cy="1933"/>
          </a:xfrm>
        </p:grpSpPr>
        <p:sp>
          <p:nvSpPr>
            <p:cNvPr id="39944" name="Rectangle 4"/>
            <p:cNvSpPr>
              <a:spLocks noChangeArrowheads="1"/>
            </p:cNvSpPr>
            <p:nvPr/>
          </p:nvSpPr>
          <p:spPr bwMode="auto">
            <a:xfrm>
              <a:off x="192" y="1031"/>
              <a:ext cx="6288" cy="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/>
            <a:lstStyle/>
            <a:p>
              <a:pPr algn="l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de-DE" sz="2600">
                  <a:solidFill>
                    <a:schemeClr val="bg2"/>
                  </a:solidFill>
                  <a:latin typeface="Arial" charset="0"/>
                </a:rPr>
                <a:t>2. Projektion des Octrees auf einen Quadtree in der  Bildebene. Sortiere für jedes Quadtreesegment die projizierten  Octree-segmente der Tiefe nach. </a:t>
              </a:r>
            </a:p>
            <a:p>
              <a:pPr algn="l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</a:pPr>
              <a:endParaRPr lang="de-DE" sz="2600">
                <a:solidFill>
                  <a:schemeClr val="bg2"/>
                </a:solidFill>
                <a:latin typeface="Arial" charset="0"/>
              </a:endParaRPr>
            </a:p>
          </p:txBody>
        </p:sp>
        <p:grpSp>
          <p:nvGrpSpPr>
            <p:cNvPr id="39945" name="Group 50"/>
            <p:cNvGrpSpPr>
              <a:grpSpLocks/>
            </p:cNvGrpSpPr>
            <p:nvPr/>
          </p:nvGrpSpPr>
          <p:grpSpPr bwMode="auto">
            <a:xfrm>
              <a:off x="913" y="1934"/>
              <a:ext cx="3830" cy="1030"/>
              <a:chOff x="913" y="1934"/>
              <a:chExt cx="3830" cy="1030"/>
            </a:xfrm>
          </p:grpSpPr>
          <p:grpSp>
            <p:nvGrpSpPr>
              <p:cNvPr id="39946" name="Group 15"/>
              <p:cNvGrpSpPr>
                <a:grpSpLocks/>
              </p:cNvGrpSpPr>
              <p:nvPr/>
            </p:nvGrpSpPr>
            <p:grpSpPr bwMode="auto">
              <a:xfrm>
                <a:off x="913" y="1934"/>
                <a:ext cx="1135" cy="1002"/>
                <a:chOff x="4176" y="2832"/>
                <a:chExt cx="1632" cy="1440"/>
              </a:xfrm>
            </p:grpSpPr>
            <p:sp>
              <p:nvSpPr>
                <p:cNvPr id="39968" name="Rectangle 16"/>
                <p:cNvSpPr>
                  <a:spLocks noChangeArrowheads="1"/>
                </p:cNvSpPr>
                <p:nvPr/>
              </p:nvSpPr>
              <p:spPr bwMode="auto">
                <a:xfrm>
                  <a:off x="4176" y="3120"/>
                  <a:ext cx="1152" cy="1152"/>
                </a:xfrm>
                <a:prstGeom prst="rect">
                  <a:avLst/>
                </a:prstGeom>
                <a:noFill/>
                <a:ln w="12700">
                  <a:solidFill>
                    <a:schemeClr val="bg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9969" name="Line 17"/>
                <p:cNvSpPr>
                  <a:spLocks noChangeShapeType="1"/>
                </p:cNvSpPr>
                <p:nvPr/>
              </p:nvSpPr>
              <p:spPr bwMode="auto">
                <a:xfrm>
                  <a:off x="4656" y="2832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70" name="Line 18"/>
                <p:cNvSpPr>
                  <a:spLocks noChangeShapeType="1"/>
                </p:cNvSpPr>
                <p:nvPr/>
              </p:nvSpPr>
              <p:spPr bwMode="auto">
                <a:xfrm>
                  <a:off x="5808" y="2832"/>
                  <a:ext cx="0" cy="1152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71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4176" y="2832"/>
                  <a:ext cx="480" cy="288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72" name="Line 20"/>
                <p:cNvSpPr>
                  <a:spLocks noChangeShapeType="1"/>
                </p:cNvSpPr>
                <p:nvPr/>
              </p:nvSpPr>
              <p:spPr bwMode="auto">
                <a:xfrm flipH="1">
                  <a:off x="5328" y="2832"/>
                  <a:ext cx="480" cy="288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73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5328" y="3984"/>
                  <a:ext cx="480" cy="288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9947" name="Line 22"/>
              <p:cNvSpPr>
                <a:spLocks noChangeShapeType="1"/>
              </p:cNvSpPr>
              <p:nvPr/>
            </p:nvSpPr>
            <p:spPr bwMode="auto">
              <a:xfrm>
                <a:off x="1881" y="2034"/>
                <a:ext cx="0" cy="80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9948" name="Group 23"/>
              <p:cNvGrpSpPr>
                <a:grpSpLocks/>
              </p:cNvGrpSpPr>
              <p:nvPr/>
            </p:nvGrpSpPr>
            <p:grpSpPr bwMode="auto">
              <a:xfrm>
                <a:off x="913" y="1934"/>
                <a:ext cx="1135" cy="1002"/>
                <a:chOff x="4176" y="2832"/>
                <a:chExt cx="1632" cy="1440"/>
              </a:xfrm>
            </p:grpSpPr>
            <p:sp>
              <p:nvSpPr>
                <p:cNvPr id="39963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4752" y="2832"/>
                  <a:ext cx="480" cy="288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64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5328" y="3408"/>
                  <a:ext cx="480" cy="288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65" name="Line 26"/>
                <p:cNvSpPr>
                  <a:spLocks noChangeShapeType="1"/>
                </p:cNvSpPr>
                <p:nvPr/>
              </p:nvSpPr>
              <p:spPr bwMode="auto">
                <a:xfrm>
                  <a:off x="4752" y="3120"/>
                  <a:ext cx="0" cy="1152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66" name="Line 27"/>
                <p:cNvSpPr>
                  <a:spLocks noChangeShapeType="1"/>
                </p:cNvSpPr>
                <p:nvPr/>
              </p:nvSpPr>
              <p:spPr bwMode="auto">
                <a:xfrm>
                  <a:off x="4176" y="3696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67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4416" y="2976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9949" name="Group 29"/>
              <p:cNvGrpSpPr>
                <a:grpSpLocks/>
              </p:cNvGrpSpPr>
              <p:nvPr/>
            </p:nvGrpSpPr>
            <p:grpSpPr bwMode="auto">
              <a:xfrm>
                <a:off x="1316" y="2034"/>
                <a:ext cx="567" cy="501"/>
                <a:chOff x="4755" y="2976"/>
                <a:chExt cx="816" cy="720"/>
              </a:xfrm>
            </p:grpSpPr>
            <p:sp>
              <p:nvSpPr>
                <p:cNvPr id="39957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5040" y="3120"/>
                  <a:ext cx="0" cy="576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58" name="Line 31"/>
                <p:cNvSpPr>
                  <a:spLocks noChangeShapeType="1"/>
                </p:cNvSpPr>
                <p:nvPr/>
              </p:nvSpPr>
              <p:spPr bwMode="auto">
                <a:xfrm>
                  <a:off x="5454" y="3054"/>
                  <a:ext cx="0" cy="576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59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5040" y="2976"/>
                  <a:ext cx="231" cy="144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60" name="Line 33"/>
                <p:cNvSpPr>
                  <a:spLocks noChangeShapeType="1"/>
                </p:cNvSpPr>
                <p:nvPr/>
              </p:nvSpPr>
              <p:spPr bwMode="auto">
                <a:xfrm>
                  <a:off x="4890" y="3042"/>
                  <a:ext cx="567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61" name="Line 34"/>
                <p:cNvSpPr>
                  <a:spLocks noChangeShapeType="1"/>
                </p:cNvSpPr>
                <p:nvPr/>
              </p:nvSpPr>
              <p:spPr bwMode="auto">
                <a:xfrm>
                  <a:off x="4755" y="3402"/>
                  <a:ext cx="573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62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5328" y="3277"/>
                  <a:ext cx="243" cy="125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9950" name="Rectangle 5"/>
              <p:cNvSpPr>
                <a:spLocks noChangeArrowheads="1"/>
              </p:cNvSpPr>
              <p:nvPr/>
            </p:nvSpPr>
            <p:spPr bwMode="auto">
              <a:xfrm>
                <a:off x="3763" y="1984"/>
                <a:ext cx="980" cy="980"/>
              </a:xfrm>
              <a:prstGeom prst="rect">
                <a:avLst/>
              </a:prstGeom>
              <a:noFill/>
              <a:ln w="12700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grpSp>
            <p:nvGrpSpPr>
              <p:cNvPr id="39951" name="Group 6"/>
              <p:cNvGrpSpPr>
                <a:grpSpLocks/>
              </p:cNvGrpSpPr>
              <p:nvPr/>
            </p:nvGrpSpPr>
            <p:grpSpPr bwMode="auto">
              <a:xfrm>
                <a:off x="3763" y="1984"/>
                <a:ext cx="980" cy="980"/>
                <a:chOff x="2938" y="2208"/>
                <a:chExt cx="1900" cy="1900"/>
              </a:xfrm>
            </p:grpSpPr>
            <p:sp>
              <p:nvSpPr>
                <p:cNvPr id="39955" name="Line 7"/>
                <p:cNvSpPr>
                  <a:spLocks noChangeShapeType="1"/>
                </p:cNvSpPr>
                <p:nvPr/>
              </p:nvSpPr>
              <p:spPr bwMode="auto">
                <a:xfrm>
                  <a:off x="3888" y="2208"/>
                  <a:ext cx="0" cy="190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56" name="Line 8"/>
                <p:cNvSpPr>
                  <a:spLocks noChangeShapeType="1"/>
                </p:cNvSpPr>
                <p:nvPr/>
              </p:nvSpPr>
              <p:spPr bwMode="auto">
                <a:xfrm>
                  <a:off x="2938" y="3152"/>
                  <a:ext cx="1900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9952" name="Line 39"/>
              <p:cNvSpPr>
                <a:spLocks noChangeShapeType="1"/>
              </p:cNvSpPr>
              <p:nvPr/>
            </p:nvSpPr>
            <p:spPr bwMode="auto">
              <a:xfrm>
                <a:off x="4006" y="1984"/>
                <a:ext cx="0" cy="48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53" name="Line 40"/>
              <p:cNvSpPr>
                <a:spLocks noChangeShapeType="1"/>
              </p:cNvSpPr>
              <p:nvPr/>
            </p:nvSpPr>
            <p:spPr bwMode="auto">
              <a:xfrm>
                <a:off x="3763" y="2233"/>
                <a:ext cx="49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54" name="Line 42"/>
              <p:cNvSpPr>
                <a:spLocks noChangeShapeType="1"/>
              </p:cNvSpPr>
              <p:nvPr/>
            </p:nvSpPr>
            <p:spPr bwMode="auto">
              <a:xfrm>
                <a:off x="2393" y="2489"/>
                <a:ext cx="82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0751" name="Rectangle 47"/>
          <p:cNvSpPr>
            <a:spLocks noChangeArrowheads="1"/>
          </p:cNvSpPr>
          <p:nvPr/>
        </p:nvSpPr>
        <p:spPr bwMode="auto">
          <a:xfrm>
            <a:off x="6359525" y="5627688"/>
            <a:ext cx="3927475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rgbClr val="FF0000"/>
                </a:solidFill>
                <a:latin typeface="Arial" charset="0"/>
              </a:rPr>
              <a:t> === &gt;   alle Objekte rendern !!!!!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de-DE" sz="20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00752" name="Rectangle 48"/>
          <p:cNvSpPr>
            <a:spLocks noChangeArrowheads="1"/>
          </p:cNvSpPr>
          <p:nvPr/>
        </p:nvSpPr>
        <p:spPr bwMode="auto">
          <a:xfrm>
            <a:off x="6364288" y="6199188"/>
            <a:ext cx="3927475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rgbClr val="FF0000"/>
                </a:solidFill>
                <a:latin typeface="Arial" charset="0"/>
              </a:rPr>
              <a:t> Mit welcher Methode    </a:t>
            </a:r>
            <a:r>
              <a:rPr lang="de-DE" sz="2000" b="1">
                <a:solidFill>
                  <a:srgbClr val="FF0000"/>
                </a:solidFill>
                <a:latin typeface="Arial" charset="0"/>
              </a:rPr>
              <a:t>====&gt;</a:t>
            </a:r>
            <a:endParaRPr lang="de-DE" sz="2000">
              <a:solidFill>
                <a:srgbClr val="FF0000"/>
              </a:solidFill>
              <a:latin typeface="Arial" charset="0"/>
            </a:endParaRP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de-DE" sz="200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47" grpId="0" autoUpdateAnimBg="0"/>
      <p:bldP spid="200748" grpId="0" build="p" autoUpdateAnimBg="0" advAuto="2000"/>
      <p:bldP spid="200751" grpId="0" autoUpdateAnimBg="0"/>
      <p:bldP spid="200752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Polygone in Octrees rendern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485775" y="1573213"/>
            <a:ext cx="533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600">
                <a:solidFill>
                  <a:schemeClr val="bg2"/>
                </a:solidFill>
                <a:latin typeface="Arial" charset="0"/>
              </a:rPr>
              <a:t>A) </a:t>
            </a:r>
            <a:r>
              <a:rPr lang="de-DE" sz="2600" i="1">
                <a:solidFill>
                  <a:schemeClr val="bg2"/>
                </a:solidFill>
                <a:latin typeface="Arial" charset="0"/>
              </a:rPr>
              <a:t>Ray-casting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323850" y="869950"/>
            <a:ext cx="9982200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600">
                <a:solidFill>
                  <a:schemeClr val="bg2"/>
                </a:solidFill>
                <a:latin typeface="Arial" charset="0"/>
              </a:rPr>
              <a:t>Zwei gängige Methoden:</a:t>
            </a: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6626225" y="1177925"/>
            <a:ext cx="2832100" cy="2838450"/>
            <a:chOff x="4304" y="652"/>
            <a:chExt cx="1784" cy="1788"/>
          </a:xfrm>
        </p:grpSpPr>
        <p:grpSp>
          <p:nvGrpSpPr>
            <p:cNvPr id="40968" name="Group 28"/>
            <p:cNvGrpSpPr>
              <a:grpSpLocks/>
            </p:cNvGrpSpPr>
            <p:nvPr/>
          </p:nvGrpSpPr>
          <p:grpSpPr bwMode="auto">
            <a:xfrm>
              <a:off x="5176" y="748"/>
              <a:ext cx="912" cy="1392"/>
              <a:chOff x="3456" y="912"/>
              <a:chExt cx="912" cy="1392"/>
            </a:xfrm>
          </p:grpSpPr>
          <p:grpSp>
            <p:nvGrpSpPr>
              <p:cNvPr id="40974" name="Group 22"/>
              <p:cNvGrpSpPr>
                <a:grpSpLocks/>
              </p:cNvGrpSpPr>
              <p:nvPr/>
            </p:nvGrpSpPr>
            <p:grpSpPr bwMode="auto">
              <a:xfrm>
                <a:off x="3456" y="912"/>
                <a:ext cx="912" cy="1392"/>
                <a:chOff x="3456" y="912"/>
                <a:chExt cx="864" cy="1392"/>
              </a:xfrm>
            </p:grpSpPr>
            <p:sp>
              <p:nvSpPr>
                <p:cNvPr id="40980" name="Line 14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1104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81" name="Line 15"/>
                <p:cNvSpPr>
                  <a:spLocks noChangeShapeType="1"/>
                </p:cNvSpPr>
                <p:nvPr/>
              </p:nvSpPr>
              <p:spPr bwMode="auto">
                <a:xfrm>
                  <a:off x="4320" y="1200"/>
                  <a:ext cx="0" cy="1104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82" name="Line 16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864" cy="288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83" name="Line 17"/>
                <p:cNvSpPr>
                  <a:spLocks noChangeShapeType="1"/>
                </p:cNvSpPr>
                <p:nvPr/>
              </p:nvSpPr>
              <p:spPr bwMode="auto">
                <a:xfrm>
                  <a:off x="3456" y="2016"/>
                  <a:ext cx="864" cy="288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84" name="Line 20"/>
                <p:cNvSpPr>
                  <a:spLocks noChangeShapeType="1"/>
                </p:cNvSpPr>
                <p:nvPr/>
              </p:nvSpPr>
              <p:spPr bwMode="auto">
                <a:xfrm>
                  <a:off x="3456" y="1488"/>
                  <a:ext cx="864" cy="288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0975" name="Line 21"/>
              <p:cNvSpPr>
                <a:spLocks noChangeShapeType="1"/>
              </p:cNvSpPr>
              <p:nvPr/>
            </p:nvSpPr>
            <p:spPr bwMode="auto">
              <a:xfrm>
                <a:off x="3897" y="1046"/>
                <a:ext cx="0" cy="110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976" name="Line 23"/>
              <p:cNvSpPr>
                <a:spLocks noChangeShapeType="1"/>
              </p:cNvSpPr>
              <p:nvPr/>
            </p:nvSpPr>
            <p:spPr bwMode="auto">
              <a:xfrm>
                <a:off x="3456" y="1200"/>
                <a:ext cx="441" cy="14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977" name="Line 25"/>
              <p:cNvSpPr>
                <a:spLocks noChangeShapeType="1"/>
              </p:cNvSpPr>
              <p:nvPr/>
            </p:nvSpPr>
            <p:spPr bwMode="auto">
              <a:xfrm>
                <a:off x="3663" y="975"/>
                <a:ext cx="0" cy="57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978" name="Line 26"/>
              <p:cNvSpPr>
                <a:spLocks noChangeShapeType="1"/>
              </p:cNvSpPr>
              <p:nvPr/>
            </p:nvSpPr>
            <p:spPr bwMode="auto">
              <a:xfrm>
                <a:off x="3778" y="1316"/>
                <a:ext cx="0" cy="26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979" name="Line 27"/>
              <p:cNvSpPr>
                <a:spLocks noChangeShapeType="1"/>
              </p:cNvSpPr>
              <p:nvPr/>
            </p:nvSpPr>
            <p:spPr bwMode="auto">
              <a:xfrm>
                <a:off x="3663" y="1411"/>
                <a:ext cx="234" cy="7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0969" name="Line 29"/>
            <p:cNvSpPr>
              <a:spLocks noChangeShapeType="1"/>
            </p:cNvSpPr>
            <p:nvPr/>
          </p:nvSpPr>
          <p:spPr bwMode="auto">
            <a:xfrm flipV="1">
              <a:off x="4304" y="1167"/>
              <a:ext cx="1109" cy="95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0" name="Line 30"/>
            <p:cNvSpPr>
              <a:spLocks noChangeShapeType="1"/>
            </p:cNvSpPr>
            <p:nvPr/>
          </p:nvSpPr>
          <p:spPr bwMode="auto">
            <a:xfrm flipV="1">
              <a:off x="5413" y="652"/>
              <a:ext cx="545" cy="515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1" name="Line 31"/>
            <p:cNvSpPr>
              <a:spLocks noChangeShapeType="1"/>
            </p:cNvSpPr>
            <p:nvPr/>
          </p:nvSpPr>
          <p:spPr bwMode="auto">
            <a:xfrm>
              <a:off x="4304" y="2118"/>
              <a:ext cx="271" cy="16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2" name="Line 32"/>
            <p:cNvSpPr>
              <a:spLocks noChangeShapeType="1"/>
            </p:cNvSpPr>
            <p:nvPr/>
          </p:nvSpPr>
          <p:spPr bwMode="auto">
            <a:xfrm>
              <a:off x="4316" y="2106"/>
              <a:ext cx="0" cy="33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3" name="Line 33"/>
            <p:cNvSpPr>
              <a:spLocks noChangeShapeType="1"/>
            </p:cNvSpPr>
            <p:nvPr/>
          </p:nvSpPr>
          <p:spPr bwMode="auto">
            <a:xfrm flipV="1">
              <a:off x="4304" y="1986"/>
              <a:ext cx="271" cy="13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2786" name="Rectangle 34"/>
          <p:cNvSpPr>
            <a:spLocks noChangeArrowheads="1"/>
          </p:cNvSpPr>
          <p:nvPr/>
        </p:nvSpPr>
        <p:spPr bwMode="auto">
          <a:xfrm>
            <a:off x="7720013" y="6251575"/>
            <a:ext cx="22352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600">
                <a:latin typeface="Arial" charset="0"/>
              </a:rPr>
              <a:t>Nachteil ?</a:t>
            </a:r>
          </a:p>
        </p:txBody>
      </p:sp>
      <p:sp>
        <p:nvSpPr>
          <p:cNvPr id="202787" name="Rectangle 35"/>
          <p:cNvSpPr>
            <a:spLocks noChangeArrowheads="1"/>
          </p:cNvSpPr>
          <p:nvPr/>
        </p:nvSpPr>
        <p:spPr bwMode="auto">
          <a:xfrm>
            <a:off x="1004888" y="2559050"/>
            <a:ext cx="5995987" cy="311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1.) Bestimme für jeden Pixel den Sehstrahl und  das vorderste Octreesegment. 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2.) Schneide Strahl mit allen Objekten des Segments.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3a) Falls der Strahl ein Objekt trifft, bestimmt das vorderste den Wert des Pixels und für diesen Strahl existiert kein näheres Objekt. 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3b) Falls der Strahl </a:t>
            </a:r>
            <a:r>
              <a:rPr lang="de-DE" sz="2000" u="sng">
                <a:solidFill>
                  <a:schemeClr val="bg2"/>
                </a:solidFill>
                <a:latin typeface="Arial" charset="0"/>
              </a:rPr>
              <a:t>kein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Objekt trifft, muss im nächst weiter entfernten Octreesegment gesucht werden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86" grpId="0" autoUpdateAnimBg="0"/>
      <p:bldP spid="202787" grpId="0" build="p" autoUpdateAnimBg="0" advAuto="100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Was heißt schon effizient?</a:t>
            </a:r>
          </a:p>
        </p:txBody>
      </p:sp>
      <p:pic>
        <p:nvPicPr>
          <p:cNvPr id="197639" name="VirTu.mpg">
            <a:hlinkClick r:id="" action="ppaction://media"/>
          </p:cNvPr>
          <p:cNvPicPr>
            <a:picLocks noGrp="1" noChangeAspect="1" noChangeArrowheads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39863" y="1025525"/>
            <a:ext cx="6767512" cy="5537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76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976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7639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97639"/>
                </p:tgtEl>
              </p:cMediaNode>
            </p:vide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Polygone in Octrees rendern.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485775" y="1573213"/>
            <a:ext cx="533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de-DE" sz="2600" i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323850" y="869950"/>
            <a:ext cx="9982200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600">
                <a:solidFill>
                  <a:schemeClr val="bg2"/>
                </a:solidFill>
                <a:latin typeface="Arial" charset="0"/>
              </a:rPr>
              <a:t>Zwei gängige Methoden:</a:t>
            </a:r>
          </a:p>
        </p:txBody>
      </p:sp>
      <p:sp>
        <p:nvSpPr>
          <p:cNvPr id="203800" name="Rectangle 24"/>
          <p:cNvSpPr>
            <a:spLocks noChangeArrowheads="1"/>
          </p:cNvSpPr>
          <p:nvPr/>
        </p:nvSpPr>
        <p:spPr bwMode="auto">
          <a:xfrm>
            <a:off x="1004888" y="2559050"/>
            <a:ext cx="5995987" cy="311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1.) Sortiere alle Octreesegmente eines Quadtreesegments der Tiefe nach. 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2.) Rendern der Octreesegmente von vorn nach hinten.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3a) Falls die Z-Position des Octreesegmente im Z-Buffer verdeckt ist, muß der Inhalt des Segments nicht gerendert werden. 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3b) Falls </a:t>
            </a:r>
            <a:r>
              <a:rPr lang="de-DE" sz="2000" u="sng">
                <a:solidFill>
                  <a:schemeClr val="bg2"/>
                </a:solidFill>
                <a:latin typeface="Arial" charset="0"/>
              </a:rPr>
              <a:t>nicht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, werden alle Polygone des Segments gerendert (scan-convertiert)</a:t>
            </a:r>
          </a:p>
        </p:txBody>
      </p:sp>
      <p:sp>
        <p:nvSpPr>
          <p:cNvPr id="203801" name="Rectangle 25"/>
          <p:cNvSpPr>
            <a:spLocks noChangeArrowheads="1"/>
          </p:cNvSpPr>
          <p:nvPr/>
        </p:nvSpPr>
        <p:spPr bwMode="auto">
          <a:xfrm>
            <a:off x="485775" y="1612900"/>
            <a:ext cx="53340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600">
                <a:solidFill>
                  <a:schemeClr val="bg2"/>
                </a:solidFill>
                <a:latin typeface="Arial" charset="0"/>
              </a:rPr>
              <a:t>B)</a:t>
            </a:r>
            <a:r>
              <a:rPr lang="de-DE" sz="2600" i="1">
                <a:solidFill>
                  <a:schemeClr val="bg2"/>
                </a:solidFill>
                <a:latin typeface="Arial" charset="0"/>
              </a:rPr>
              <a:t> Z-buffer &amp; scan-conversion</a:t>
            </a:r>
            <a:endParaRPr lang="de-DE" sz="2600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8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8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8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800" grpId="0" build="p" autoUpdateAnimBg="0" advAuto="10000"/>
      <p:bldP spid="203801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Polygone in Octrees rendern. (3)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485775" y="1573213"/>
            <a:ext cx="533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de-DE" sz="2600" i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04806" name="Rectangle 6"/>
          <p:cNvSpPr>
            <a:spLocks noChangeArrowheads="1"/>
          </p:cNvSpPr>
          <p:nvPr/>
        </p:nvSpPr>
        <p:spPr bwMode="auto">
          <a:xfrm>
            <a:off x="485775" y="1006475"/>
            <a:ext cx="7062788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600" i="1">
                <a:solidFill>
                  <a:schemeClr val="bg2"/>
                </a:solidFill>
                <a:latin typeface="Arial" charset="0"/>
              </a:rPr>
              <a:t> Z-buffer &amp; scan-conversion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600" i="1">
                <a:solidFill>
                  <a:schemeClr val="bg2"/>
                </a:solidFill>
                <a:latin typeface="Arial" charset="0"/>
              </a:rPr>
              <a:t>   </a:t>
            </a:r>
            <a:r>
              <a:rPr lang="de-DE" sz="2600">
                <a:solidFill>
                  <a:schemeClr val="bg2"/>
                </a:solidFill>
                <a:latin typeface="Arial" charset="0"/>
              </a:rPr>
              <a:t>Wie läßt sich zeitliche Kohärenz ausnutzen ?</a:t>
            </a:r>
            <a:r>
              <a:rPr lang="de-DE" sz="2600" i="1">
                <a:solidFill>
                  <a:schemeClr val="bg2"/>
                </a:solidFill>
                <a:latin typeface="Arial" charset="0"/>
              </a:rPr>
              <a:t> </a:t>
            </a:r>
            <a:endParaRPr lang="de-DE" sz="26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04807" name="Rectangle 7"/>
          <p:cNvSpPr>
            <a:spLocks noChangeArrowheads="1"/>
          </p:cNvSpPr>
          <p:nvPr/>
        </p:nvSpPr>
        <p:spPr bwMode="auto">
          <a:xfrm>
            <a:off x="1004888" y="2559050"/>
            <a:ext cx="8159750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 Annahme: 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    Von Bild zu Bild ändern sich weniger die Objekte als ihre Position!! </a:t>
            </a:r>
          </a:p>
        </p:txBody>
      </p:sp>
      <p:sp>
        <p:nvSpPr>
          <p:cNvPr id="204808" name="Rectangle 8"/>
          <p:cNvSpPr>
            <a:spLocks noChangeArrowheads="1"/>
          </p:cNvSpPr>
          <p:nvPr/>
        </p:nvSpPr>
        <p:spPr bwMode="auto">
          <a:xfrm>
            <a:off x="1401763" y="3819525"/>
            <a:ext cx="8596312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===&gt;  Die meisten sichtbaren Objekte des alten Bildes 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          werden auch im neuen Bild wiederum sichtbar sein!</a:t>
            </a:r>
          </a:p>
        </p:txBody>
      </p:sp>
      <p:sp>
        <p:nvSpPr>
          <p:cNvPr id="204809" name="Rectangle 9"/>
          <p:cNvSpPr>
            <a:spLocks noChangeArrowheads="1"/>
          </p:cNvSpPr>
          <p:nvPr/>
        </p:nvSpPr>
        <p:spPr bwMode="auto">
          <a:xfrm>
            <a:off x="1401763" y="5140325"/>
            <a:ext cx="8596312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===&gt;  Diese Objekte werden zuerst gerendert!     Warum?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6" grpId="0" autoUpdateAnimBg="0"/>
      <p:bldP spid="204807" grpId="0" build="p" autoUpdateAnimBg="0" advAuto="10000"/>
      <p:bldP spid="204808" grpId="0" build="p" autoUpdateAnimBg="0" advAuto="10000"/>
      <p:bldP spid="204809" grpId="0" build="p" autoUpdateAnimBg="0" advAuto="1000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Was heißt schon effizient?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6550" y="1263650"/>
            <a:ext cx="9790113" cy="2835275"/>
          </a:xfrm>
        </p:spPr>
        <p:txBody>
          <a:bodyPr/>
          <a:lstStyle/>
          <a:p>
            <a:pPr marL="0" indent="0">
              <a:lnSpc>
                <a:spcPct val="80000"/>
              </a:lnSpc>
            </a:pPr>
            <a:r>
              <a:rPr lang="de-DE" sz="2800" smtClean="0"/>
              <a:t>Es muß ganz klar unterschieden werden:</a:t>
            </a:r>
          </a:p>
          <a:p>
            <a:pPr marL="0" indent="0">
              <a:lnSpc>
                <a:spcPct val="80000"/>
              </a:lnSpc>
            </a:pPr>
            <a:r>
              <a:rPr lang="de-DE" sz="2800" smtClean="0"/>
              <a:t>   	Wird eine Szene nur einmal gerendert,</a:t>
            </a:r>
          </a:p>
          <a:p>
            <a:pPr marL="0" indent="0">
              <a:lnSpc>
                <a:spcPct val="80000"/>
              </a:lnSpc>
            </a:pPr>
            <a:r>
              <a:rPr lang="de-DE" sz="2800" smtClean="0"/>
              <a:t>         oder </a:t>
            </a:r>
          </a:p>
          <a:p>
            <a:pPr marL="0" indent="0">
              <a:lnSpc>
                <a:spcPct val="80000"/>
              </a:lnSpc>
            </a:pPr>
            <a:r>
              <a:rPr lang="de-DE" sz="2800" smtClean="0"/>
              <a:t>         müssen permanent neue Ansichten der gleichen   </a:t>
            </a:r>
          </a:p>
          <a:p>
            <a:pPr marL="0" indent="0">
              <a:lnSpc>
                <a:spcPct val="80000"/>
              </a:lnSpc>
            </a:pPr>
            <a:r>
              <a:rPr lang="de-DE" sz="2800" smtClean="0"/>
              <a:t>         Szene erzeugt werden.</a:t>
            </a:r>
          </a:p>
        </p:txBody>
      </p:sp>
      <p:sp>
        <p:nvSpPr>
          <p:cNvPr id="198660" name="Rectangle 4"/>
          <p:cNvSpPr>
            <a:spLocks noChangeArrowheads="1"/>
          </p:cNvSpPr>
          <p:nvPr/>
        </p:nvSpPr>
        <p:spPr bwMode="auto">
          <a:xfrm>
            <a:off x="730250" y="4870450"/>
            <a:ext cx="8870950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>
                <a:solidFill>
                  <a:schemeClr val="bg2"/>
                </a:solidFill>
                <a:latin typeface="Arial" charset="0"/>
              </a:rPr>
              <a:t>Bisherige Überlegungen (letzte Vorlesung) haben mehrmaliges Rendern </a:t>
            </a:r>
            <a:r>
              <a:rPr lang="de-DE">
                <a:solidFill>
                  <a:srgbClr val="FF0000"/>
                </a:solidFill>
                <a:latin typeface="Arial" charset="0"/>
              </a:rPr>
              <a:t>nicht</a:t>
            </a:r>
            <a:r>
              <a:rPr lang="de-DE">
                <a:solidFill>
                  <a:schemeClr val="bg2"/>
                </a:solidFill>
                <a:latin typeface="Arial" charset="0"/>
              </a:rPr>
              <a:t> berücksichtigt.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Ein idealer Algorithmus müßte  ...?</a:t>
            </a:r>
          </a:p>
        </p:txBody>
      </p:sp>
      <p:sp>
        <p:nvSpPr>
          <p:cNvPr id="18842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36550" y="949325"/>
            <a:ext cx="9790113" cy="1900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indent="0"/>
            <a:r>
              <a:rPr lang="de-DE" sz="2800" smtClean="0"/>
              <a:t>A) verdeckte Teile schnell aussortieren. </a:t>
            </a:r>
          </a:p>
          <a:p>
            <a:pPr marL="0" indent="0"/>
            <a:r>
              <a:rPr lang="de-DE" sz="2800" smtClean="0"/>
              <a:t>B) die zeitliche und räumliche Kohärenz nutzen.</a:t>
            </a:r>
          </a:p>
        </p:txBody>
      </p:sp>
      <p:sp>
        <p:nvSpPr>
          <p:cNvPr id="188424" name="Rectangle 8"/>
          <p:cNvSpPr>
            <a:spLocks noChangeArrowheads="1"/>
          </p:cNvSpPr>
          <p:nvPr/>
        </p:nvSpPr>
        <p:spPr bwMode="auto">
          <a:xfrm>
            <a:off x="3970338" y="3144838"/>
            <a:ext cx="1730375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A  </a:t>
            </a:r>
            <a:r>
              <a:rPr lang="de-DE" sz="3100">
                <a:solidFill>
                  <a:schemeClr val="accent2"/>
                </a:solidFill>
                <a:latin typeface="Arial" charset="0"/>
              </a:rPr>
              <a:t>-  -  -</a:t>
            </a:r>
            <a:r>
              <a:rPr lang="de-DE" sz="3100">
                <a:solidFill>
                  <a:schemeClr val="bg2"/>
                </a:solidFill>
                <a:latin typeface="Arial" charset="0"/>
              </a:rPr>
              <a:t> 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>
                <a:solidFill>
                  <a:schemeClr val="bg2"/>
                </a:solidFill>
                <a:latin typeface="Arial" charset="0"/>
              </a:rPr>
              <a:t>B  </a:t>
            </a:r>
            <a:r>
              <a:rPr lang="de-DE" sz="3100">
                <a:solidFill>
                  <a:schemeClr val="accent2"/>
                </a:solidFill>
                <a:latin typeface="Arial" charset="0"/>
              </a:rPr>
              <a:t>+ + </a:t>
            </a:r>
            <a:r>
              <a:rPr lang="de-DE" sz="3100">
                <a:solidFill>
                  <a:schemeClr val="bg2"/>
                </a:solidFill>
                <a:latin typeface="Arial" charset="0"/>
              </a:rPr>
              <a:t> </a:t>
            </a:r>
          </a:p>
        </p:txBody>
      </p:sp>
      <p:sp>
        <p:nvSpPr>
          <p:cNvPr id="188425" name="Rectangle 9"/>
          <p:cNvSpPr>
            <a:spLocks noChangeArrowheads="1"/>
          </p:cNvSpPr>
          <p:nvPr/>
        </p:nvSpPr>
        <p:spPr bwMode="auto">
          <a:xfrm>
            <a:off x="603250" y="3124200"/>
            <a:ext cx="29527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100" u="sng">
                <a:solidFill>
                  <a:schemeClr val="bg2"/>
                </a:solidFill>
                <a:latin typeface="Arial" charset="0"/>
              </a:rPr>
              <a:t>z.B. Z-Buffer:</a:t>
            </a:r>
          </a:p>
        </p:txBody>
      </p:sp>
      <p:sp>
        <p:nvSpPr>
          <p:cNvPr id="188426" name="Rectangle 10"/>
          <p:cNvSpPr>
            <a:spLocks noChangeArrowheads="1"/>
          </p:cNvSpPr>
          <p:nvPr/>
        </p:nvSpPr>
        <p:spPr bwMode="auto">
          <a:xfrm>
            <a:off x="1757363" y="5218113"/>
            <a:ext cx="7843837" cy="163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u="sng">
                <a:solidFill>
                  <a:schemeClr val="bg2"/>
                </a:solidFill>
                <a:latin typeface="Arial" charset="0"/>
              </a:rPr>
              <a:t>Wir benötigen eine Repräsentation der räumlichen Organisation von Szenen!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22" grpId="0" build="p" autoUpdateAnimBg="0" advAuto="2000"/>
      <p:bldP spid="188424" grpId="0" autoUpdateAnimBg="0"/>
      <p:bldP spid="188425" grpId="0" autoUpdateAnimBg="0"/>
      <p:bldP spid="18842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19"/>
          <p:cNvSpPr>
            <a:spLocks noChangeArrowheads="1"/>
          </p:cNvSpPr>
          <p:nvPr/>
        </p:nvSpPr>
        <p:spPr bwMode="auto">
          <a:xfrm>
            <a:off x="1849438" y="2593975"/>
            <a:ext cx="496887" cy="823913"/>
          </a:xfrm>
          <a:prstGeom prst="can">
            <a:avLst>
              <a:gd name="adj" fmla="val 41454"/>
            </a:avLst>
          </a:prstGeom>
          <a:solidFill>
            <a:srgbClr val="FF0000"/>
          </a:solidFill>
          <a:ln w="12700">
            <a:solidFill>
              <a:schemeClr val="bg2"/>
            </a:solidFill>
            <a:round/>
            <a:headEnd/>
            <a:tailEnd/>
          </a:ln>
          <a:effectLst>
            <a:outerShdw sy="50000" kx="-2453608" rotWithShape="0">
              <a:srgbClr val="808080"/>
            </a:outerShdw>
          </a:effectLst>
        </p:spPr>
        <p:txBody>
          <a:bodyPr wrap="none" anchor="ctr"/>
          <a:lstStyle/>
          <a:p>
            <a:endParaRPr lang="de-DE"/>
          </a:p>
        </p:txBody>
      </p:sp>
      <p:sp>
        <p:nvSpPr>
          <p:cNvPr id="8195" name="AutoShape 18"/>
          <p:cNvSpPr>
            <a:spLocks noChangeArrowheads="1"/>
          </p:cNvSpPr>
          <p:nvPr/>
        </p:nvSpPr>
        <p:spPr bwMode="auto">
          <a:xfrm>
            <a:off x="3559175" y="1952625"/>
            <a:ext cx="895350" cy="1309688"/>
          </a:xfrm>
          <a:prstGeom prst="cube">
            <a:avLst>
              <a:gd name="adj" fmla="val 16569"/>
            </a:avLst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sy="50000" kx="-2453608" algn="br" rotWithShape="0">
              <a:srgbClr val="969696"/>
            </a:outerShdw>
          </a:effectLst>
        </p:spPr>
        <p:txBody>
          <a:bodyPr wrap="none" anchor="ctr"/>
          <a:lstStyle/>
          <a:p>
            <a:endParaRPr lang="de-DE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88950"/>
            <a:ext cx="9296400" cy="825500"/>
          </a:xfrm>
        </p:spPr>
        <p:txBody>
          <a:bodyPr/>
          <a:lstStyle/>
          <a:p>
            <a:r>
              <a:rPr lang="de-DE" dirty="0" smtClean="0"/>
              <a:t>Eine Motivation: </a:t>
            </a:r>
            <a:br>
              <a:rPr lang="de-DE" dirty="0" smtClean="0"/>
            </a:br>
            <a:r>
              <a:rPr lang="de-DE" dirty="0" smtClean="0"/>
              <a:t>Rendern durch „Ray Casting“</a:t>
            </a:r>
          </a:p>
        </p:txBody>
      </p:sp>
      <p:grpSp>
        <p:nvGrpSpPr>
          <p:cNvPr id="8197" name="Group 30"/>
          <p:cNvGrpSpPr>
            <a:grpSpLocks/>
          </p:cNvGrpSpPr>
          <p:nvPr/>
        </p:nvGrpSpPr>
        <p:grpSpPr bwMode="auto">
          <a:xfrm>
            <a:off x="769938" y="4068763"/>
            <a:ext cx="609600" cy="596900"/>
            <a:chOff x="1219" y="3080"/>
            <a:chExt cx="384" cy="376"/>
          </a:xfrm>
        </p:grpSpPr>
        <p:sp>
          <p:nvSpPr>
            <p:cNvPr id="8229" name="Oval 22"/>
            <p:cNvSpPr>
              <a:spLocks noChangeArrowheads="1"/>
            </p:cNvSpPr>
            <p:nvPr/>
          </p:nvSpPr>
          <p:spPr bwMode="auto">
            <a:xfrm>
              <a:off x="1351" y="3213"/>
              <a:ext cx="102" cy="109"/>
            </a:xfrm>
            <a:prstGeom prst="ellipse">
              <a:avLst/>
            </a:prstGeom>
            <a:solidFill>
              <a:srgbClr val="E3E305"/>
            </a:solidFill>
            <a:ln w="12700">
              <a:solidFill>
                <a:srgbClr val="E3E305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grpSp>
          <p:nvGrpSpPr>
            <p:cNvPr id="8230" name="Group 26"/>
            <p:cNvGrpSpPr>
              <a:grpSpLocks/>
            </p:cNvGrpSpPr>
            <p:nvPr/>
          </p:nvGrpSpPr>
          <p:grpSpPr bwMode="auto">
            <a:xfrm>
              <a:off x="1219" y="3080"/>
              <a:ext cx="384" cy="376"/>
              <a:chOff x="1219" y="3080"/>
              <a:chExt cx="384" cy="376"/>
            </a:xfrm>
          </p:grpSpPr>
          <p:sp>
            <p:nvSpPr>
              <p:cNvPr id="8234" name="Line 24"/>
              <p:cNvSpPr>
                <a:spLocks noChangeShapeType="1"/>
              </p:cNvSpPr>
              <p:nvPr/>
            </p:nvSpPr>
            <p:spPr bwMode="auto">
              <a:xfrm>
                <a:off x="1219" y="3271"/>
                <a:ext cx="384" cy="0"/>
              </a:xfrm>
              <a:prstGeom prst="line">
                <a:avLst/>
              </a:prstGeom>
              <a:noFill/>
              <a:ln w="28575">
                <a:solidFill>
                  <a:srgbClr val="E3E305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235" name="Line 25"/>
              <p:cNvSpPr>
                <a:spLocks noChangeShapeType="1"/>
              </p:cNvSpPr>
              <p:nvPr/>
            </p:nvSpPr>
            <p:spPr bwMode="auto">
              <a:xfrm rot="5305011">
                <a:off x="1219" y="3263"/>
                <a:ext cx="376" cy="10"/>
              </a:xfrm>
              <a:prstGeom prst="line">
                <a:avLst/>
              </a:prstGeom>
              <a:noFill/>
              <a:ln w="28575">
                <a:solidFill>
                  <a:srgbClr val="E3E305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  <p:grpSp>
          <p:nvGrpSpPr>
            <p:cNvPr id="8231" name="Group 27"/>
            <p:cNvGrpSpPr>
              <a:grpSpLocks/>
            </p:cNvGrpSpPr>
            <p:nvPr/>
          </p:nvGrpSpPr>
          <p:grpSpPr bwMode="auto">
            <a:xfrm rot="2389726">
              <a:off x="1219" y="3080"/>
              <a:ext cx="384" cy="376"/>
              <a:chOff x="1219" y="3080"/>
              <a:chExt cx="384" cy="376"/>
            </a:xfrm>
          </p:grpSpPr>
          <p:sp>
            <p:nvSpPr>
              <p:cNvPr id="8232" name="Line 28"/>
              <p:cNvSpPr>
                <a:spLocks noChangeShapeType="1"/>
              </p:cNvSpPr>
              <p:nvPr/>
            </p:nvSpPr>
            <p:spPr bwMode="auto">
              <a:xfrm>
                <a:off x="1219" y="3271"/>
                <a:ext cx="384" cy="0"/>
              </a:xfrm>
              <a:prstGeom prst="line">
                <a:avLst/>
              </a:prstGeom>
              <a:noFill/>
              <a:ln w="28575">
                <a:solidFill>
                  <a:srgbClr val="E3E305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233" name="Line 29"/>
              <p:cNvSpPr>
                <a:spLocks noChangeShapeType="1"/>
              </p:cNvSpPr>
              <p:nvPr/>
            </p:nvSpPr>
            <p:spPr bwMode="auto">
              <a:xfrm rot="5305011">
                <a:off x="1219" y="3263"/>
                <a:ext cx="376" cy="10"/>
              </a:xfrm>
              <a:prstGeom prst="line">
                <a:avLst/>
              </a:prstGeom>
              <a:noFill/>
              <a:ln w="28575">
                <a:solidFill>
                  <a:srgbClr val="E3E305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1162050" y="2460625"/>
            <a:ext cx="4989513" cy="1676400"/>
            <a:chOff x="732" y="1202"/>
            <a:chExt cx="3143" cy="1056"/>
          </a:xfrm>
        </p:grpSpPr>
        <p:sp>
          <p:nvSpPr>
            <p:cNvPr id="8225" name="Line 21"/>
            <p:cNvSpPr>
              <a:spLocks noChangeShapeType="1"/>
            </p:cNvSpPr>
            <p:nvPr/>
          </p:nvSpPr>
          <p:spPr bwMode="auto">
            <a:xfrm>
              <a:off x="1392" y="1593"/>
              <a:ext cx="2195" cy="37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226" name="Line 31"/>
            <p:cNvSpPr>
              <a:spLocks noChangeShapeType="1"/>
            </p:cNvSpPr>
            <p:nvPr/>
          </p:nvSpPr>
          <p:spPr bwMode="auto">
            <a:xfrm>
              <a:off x="2313" y="1209"/>
              <a:ext cx="1562" cy="62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227" name="Line 32"/>
            <p:cNvSpPr>
              <a:spLocks noChangeShapeType="1"/>
            </p:cNvSpPr>
            <p:nvPr/>
          </p:nvSpPr>
          <p:spPr bwMode="auto">
            <a:xfrm flipH="1">
              <a:off x="732" y="1592"/>
              <a:ext cx="652" cy="62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228" name="Line 37"/>
            <p:cNvSpPr>
              <a:spLocks noChangeShapeType="1"/>
            </p:cNvSpPr>
            <p:nvPr/>
          </p:nvSpPr>
          <p:spPr bwMode="auto">
            <a:xfrm flipH="1">
              <a:off x="872" y="1202"/>
              <a:ext cx="1440" cy="105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8199" name="Group 34"/>
          <p:cNvGrpSpPr>
            <a:grpSpLocks/>
          </p:cNvGrpSpPr>
          <p:nvPr/>
        </p:nvGrpSpPr>
        <p:grpSpPr bwMode="auto">
          <a:xfrm>
            <a:off x="5334000" y="2557463"/>
            <a:ext cx="992188" cy="1747837"/>
            <a:chOff x="2709" y="2035"/>
            <a:chExt cx="625" cy="1101"/>
          </a:xfrm>
        </p:grpSpPr>
        <p:sp>
          <p:nvSpPr>
            <p:cNvPr id="8209" name="Freeform 33"/>
            <p:cNvSpPr>
              <a:spLocks/>
            </p:cNvSpPr>
            <p:nvPr/>
          </p:nvSpPr>
          <p:spPr bwMode="auto">
            <a:xfrm>
              <a:off x="2710" y="2038"/>
              <a:ext cx="624" cy="1096"/>
            </a:xfrm>
            <a:custGeom>
              <a:avLst/>
              <a:gdLst>
                <a:gd name="T0" fmla="*/ 0 w 624"/>
                <a:gd name="T1" fmla="*/ 426 h 1096"/>
                <a:gd name="T2" fmla="*/ 5 w 624"/>
                <a:gd name="T3" fmla="*/ 1096 h 1096"/>
                <a:gd name="T4" fmla="*/ 624 w 624"/>
                <a:gd name="T5" fmla="*/ 674 h 1096"/>
                <a:gd name="T6" fmla="*/ 624 w 624"/>
                <a:gd name="T7" fmla="*/ 0 h 1096"/>
                <a:gd name="T8" fmla="*/ 0 w 624"/>
                <a:gd name="T9" fmla="*/ 426 h 10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4"/>
                <a:gd name="T16" fmla="*/ 0 h 1096"/>
                <a:gd name="T17" fmla="*/ 624 w 624"/>
                <a:gd name="T18" fmla="*/ 1096 h 10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4" h="1096">
                  <a:moveTo>
                    <a:pt x="0" y="426"/>
                  </a:moveTo>
                  <a:lnTo>
                    <a:pt x="5" y="1096"/>
                  </a:lnTo>
                  <a:lnTo>
                    <a:pt x="624" y="674"/>
                  </a:lnTo>
                  <a:lnTo>
                    <a:pt x="624" y="0"/>
                  </a:lnTo>
                  <a:lnTo>
                    <a:pt x="0" y="426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grpSp>
          <p:nvGrpSpPr>
            <p:cNvPr id="8210" name="Group 17"/>
            <p:cNvGrpSpPr>
              <a:grpSpLocks/>
            </p:cNvGrpSpPr>
            <p:nvPr/>
          </p:nvGrpSpPr>
          <p:grpSpPr bwMode="auto">
            <a:xfrm flipH="1">
              <a:off x="2709" y="2035"/>
              <a:ext cx="623" cy="1101"/>
              <a:chOff x="1786" y="1229"/>
              <a:chExt cx="1197" cy="1357"/>
            </a:xfrm>
          </p:grpSpPr>
          <p:grpSp>
            <p:nvGrpSpPr>
              <p:cNvPr id="8211" name="Group 8"/>
              <p:cNvGrpSpPr>
                <a:grpSpLocks/>
              </p:cNvGrpSpPr>
              <p:nvPr/>
            </p:nvGrpSpPr>
            <p:grpSpPr bwMode="auto">
              <a:xfrm>
                <a:off x="1786" y="1235"/>
                <a:ext cx="1197" cy="1351"/>
                <a:chOff x="1786" y="1235"/>
                <a:chExt cx="1773" cy="1351"/>
              </a:xfrm>
            </p:grpSpPr>
            <p:sp>
              <p:nvSpPr>
                <p:cNvPr id="8220" name="Line 3"/>
                <p:cNvSpPr>
                  <a:spLocks noChangeShapeType="1"/>
                </p:cNvSpPr>
                <p:nvPr/>
              </p:nvSpPr>
              <p:spPr bwMode="auto">
                <a:xfrm>
                  <a:off x="1786" y="1442"/>
                  <a:ext cx="1773" cy="525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8221" name="Line 4"/>
                <p:cNvSpPr>
                  <a:spLocks noChangeShapeType="1"/>
                </p:cNvSpPr>
                <p:nvPr/>
              </p:nvSpPr>
              <p:spPr bwMode="auto">
                <a:xfrm>
                  <a:off x="1786" y="1648"/>
                  <a:ext cx="1773" cy="525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8222" name="Line 5"/>
                <p:cNvSpPr>
                  <a:spLocks noChangeShapeType="1"/>
                </p:cNvSpPr>
                <p:nvPr/>
              </p:nvSpPr>
              <p:spPr bwMode="auto">
                <a:xfrm>
                  <a:off x="1786" y="2061"/>
                  <a:ext cx="1773" cy="525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8223" name="Line 6"/>
                <p:cNvSpPr>
                  <a:spLocks noChangeShapeType="1"/>
                </p:cNvSpPr>
                <p:nvPr/>
              </p:nvSpPr>
              <p:spPr bwMode="auto">
                <a:xfrm>
                  <a:off x="1786" y="1855"/>
                  <a:ext cx="1773" cy="525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8224" name="Line 7"/>
                <p:cNvSpPr>
                  <a:spLocks noChangeShapeType="1"/>
                </p:cNvSpPr>
                <p:nvPr/>
              </p:nvSpPr>
              <p:spPr bwMode="auto">
                <a:xfrm>
                  <a:off x="1786" y="1235"/>
                  <a:ext cx="1773" cy="525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sp>
            <p:nvSpPr>
              <p:cNvPr id="8212" name="Line 9"/>
              <p:cNvSpPr>
                <a:spLocks noChangeShapeType="1"/>
              </p:cNvSpPr>
              <p:nvPr/>
            </p:nvSpPr>
            <p:spPr bwMode="auto">
              <a:xfrm>
                <a:off x="1786" y="1229"/>
                <a:ext cx="0" cy="8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213" name="Line 10"/>
              <p:cNvSpPr>
                <a:spLocks noChangeShapeType="1"/>
              </p:cNvSpPr>
              <p:nvPr/>
            </p:nvSpPr>
            <p:spPr bwMode="auto">
              <a:xfrm>
                <a:off x="1955" y="1307"/>
                <a:ext cx="0" cy="8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214" name="Line 11"/>
              <p:cNvSpPr>
                <a:spLocks noChangeShapeType="1"/>
              </p:cNvSpPr>
              <p:nvPr/>
            </p:nvSpPr>
            <p:spPr bwMode="auto">
              <a:xfrm>
                <a:off x="2124" y="1385"/>
                <a:ext cx="0" cy="8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215" name="Line 12"/>
              <p:cNvSpPr>
                <a:spLocks noChangeShapeType="1"/>
              </p:cNvSpPr>
              <p:nvPr/>
            </p:nvSpPr>
            <p:spPr bwMode="auto">
              <a:xfrm>
                <a:off x="2293" y="1463"/>
                <a:ext cx="0" cy="8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216" name="Line 13"/>
              <p:cNvSpPr>
                <a:spLocks noChangeShapeType="1"/>
              </p:cNvSpPr>
              <p:nvPr/>
            </p:nvSpPr>
            <p:spPr bwMode="auto">
              <a:xfrm>
                <a:off x="2462" y="1535"/>
                <a:ext cx="0" cy="8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217" name="Line 14"/>
              <p:cNvSpPr>
                <a:spLocks noChangeShapeType="1"/>
              </p:cNvSpPr>
              <p:nvPr/>
            </p:nvSpPr>
            <p:spPr bwMode="auto">
              <a:xfrm>
                <a:off x="2631" y="1607"/>
                <a:ext cx="0" cy="8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218" name="Line 15"/>
              <p:cNvSpPr>
                <a:spLocks noChangeShapeType="1"/>
              </p:cNvSpPr>
              <p:nvPr/>
            </p:nvSpPr>
            <p:spPr bwMode="auto">
              <a:xfrm>
                <a:off x="2800" y="1679"/>
                <a:ext cx="0" cy="8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219" name="Line 16"/>
              <p:cNvSpPr>
                <a:spLocks noChangeShapeType="1"/>
              </p:cNvSpPr>
              <p:nvPr/>
            </p:nvSpPr>
            <p:spPr bwMode="auto">
              <a:xfrm>
                <a:off x="2976" y="1753"/>
                <a:ext cx="0" cy="8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</p:grpSp>
      <p:grpSp>
        <p:nvGrpSpPr>
          <p:cNvPr id="9" name="Group 42"/>
          <p:cNvGrpSpPr>
            <a:grpSpLocks/>
          </p:cNvGrpSpPr>
          <p:nvPr/>
        </p:nvGrpSpPr>
        <p:grpSpPr bwMode="auto">
          <a:xfrm>
            <a:off x="5915025" y="3395663"/>
            <a:ext cx="1454150" cy="579437"/>
            <a:chOff x="3726" y="1791"/>
            <a:chExt cx="916" cy="365"/>
          </a:xfrm>
        </p:grpSpPr>
        <p:sp>
          <p:nvSpPr>
            <p:cNvPr id="8207" name="Line 35"/>
            <p:cNvSpPr>
              <a:spLocks noChangeShapeType="1"/>
            </p:cNvSpPr>
            <p:nvPr/>
          </p:nvSpPr>
          <p:spPr bwMode="auto">
            <a:xfrm flipH="1" flipV="1">
              <a:off x="3726" y="1996"/>
              <a:ext cx="910" cy="16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208" name="Line 36"/>
            <p:cNvSpPr>
              <a:spLocks noChangeShapeType="1"/>
            </p:cNvSpPr>
            <p:nvPr/>
          </p:nvSpPr>
          <p:spPr bwMode="auto">
            <a:xfrm flipH="1" flipV="1">
              <a:off x="3765" y="1791"/>
              <a:ext cx="877" cy="35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213031" name="Rectangle 39"/>
          <p:cNvSpPr>
            <a:spLocks noChangeArrowheads="1"/>
          </p:cNvSpPr>
          <p:nvPr/>
        </p:nvSpPr>
        <p:spPr bwMode="auto">
          <a:xfrm>
            <a:off x="2170113" y="5018088"/>
            <a:ext cx="7646987" cy="112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Die Farbe eines jeden Pixels in der Bildebene ist hängt von der Abstrahlung der sichtbaren Oberfläche ab.</a:t>
            </a:r>
          </a:p>
        </p:txBody>
      </p:sp>
      <p:sp>
        <p:nvSpPr>
          <p:cNvPr id="8202" name="Oval 20"/>
          <p:cNvSpPr>
            <a:spLocks noChangeArrowheads="1"/>
          </p:cNvSpPr>
          <p:nvPr/>
        </p:nvSpPr>
        <p:spPr bwMode="auto">
          <a:xfrm>
            <a:off x="7327900" y="3924300"/>
            <a:ext cx="88900" cy="889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8203" name="Group 46"/>
          <p:cNvGrpSpPr>
            <a:grpSpLocks/>
          </p:cNvGrpSpPr>
          <p:nvPr/>
        </p:nvGrpSpPr>
        <p:grpSpPr bwMode="auto">
          <a:xfrm rot="1037225">
            <a:off x="7440613" y="3844925"/>
            <a:ext cx="444500" cy="427038"/>
            <a:chOff x="4859" y="1683"/>
            <a:chExt cx="395" cy="346"/>
          </a:xfrm>
        </p:grpSpPr>
        <p:sp>
          <p:nvSpPr>
            <p:cNvPr id="8204" name="Oval 43"/>
            <p:cNvSpPr>
              <a:spLocks noChangeArrowheads="1"/>
            </p:cNvSpPr>
            <p:nvPr/>
          </p:nvSpPr>
          <p:spPr bwMode="auto">
            <a:xfrm>
              <a:off x="4947" y="1741"/>
              <a:ext cx="56" cy="243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8205" name="Line 44"/>
            <p:cNvSpPr>
              <a:spLocks noChangeShapeType="1"/>
            </p:cNvSpPr>
            <p:nvPr/>
          </p:nvSpPr>
          <p:spPr bwMode="auto">
            <a:xfrm flipH="1" flipV="1">
              <a:off x="4859" y="1683"/>
              <a:ext cx="389" cy="179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206" name="Line 45"/>
            <p:cNvSpPr>
              <a:spLocks noChangeShapeType="1"/>
            </p:cNvSpPr>
            <p:nvPr/>
          </p:nvSpPr>
          <p:spPr bwMode="auto">
            <a:xfrm flipH="1">
              <a:off x="4864" y="1856"/>
              <a:ext cx="390" cy="173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03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9"/>
          <p:cNvSpPr>
            <a:spLocks noChangeArrowheads="1"/>
          </p:cNvSpPr>
          <p:nvPr/>
        </p:nvSpPr>
        <p:spPr bwMode="auto">
          <a:xfrm>
            <a:off x="2184400" y="1958975"/>
            <a:ext cx="630238" cy="11493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„Ray Casting“</a:t>
            </a:r>
          </a:p>
        </p:txBody>
      </p:sp>
      <p:sp>
        <p:nvSpPr>
          <p:cNvPr id="9220" name="AutoShape 30"/>
          <p:cNvSpPr>
            <a:spLocks noChangeArrowheads="1"/>
          </p:cNvSpPr>
          <p:nvPr/>
        </p:nvSpPr>
        <p:spPr bwMode="auto">
          <a:xfrm>
            <a:off x="1106488" y="2476500"/>
            <a:ext cx="447675" cy="750888"/>
          </a:xfrm>
          <a:prstGeom prst="can">
            <a:avLst>
              <a:gd name="adj" fmla="val 41933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14019" name="Rectangle 3"/>
          <p:cNvSpPr>
            <a:spLocks noChangeArrowheads="1"/>
          </p:cNvSpPr>
          <p:nvPr/>
        </p:nvSpPr>
        <p:spPr bwMode="auto">
          <a:xfrm>
            <a:off x="3035300" y="1089025"/>
            <a:ext cx="9212263" cy="225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Für jeden Abtastpunkt: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	1. Konstruiere Strahl vom Auge durch die Bildebene. 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	</a:t>
            </a:r>
            <a:r>
              <a:rPr lang="de-DE" sz="2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. Suche die vorderste Fläche die der Strahl trifft.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	</a:t>
            </a:r>
            <a:r>
              <a:rPr lang="de-DE" sz="2000">
                <a:solidFill>
                  <a:schemeClr val="bg1"/>
                </a:solidFill>
                <a:latin typeface="Arial" charset="0"/>
              </a:rPr>
              <a:t>3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. Berechne die Farbe.</a:t>
            </a:r>
          </a:p>
        </p:txBody>
      </p:sp>
      <p:grpSp>
        <p:nvGrpSpPr>
          <p:cNvPr id="9222" name="Group 28"/>
          <p:cNvGrpSpPr>
            <a:grpSpLocks/>
          </p:cNvGrpSpPr>
          <p:nvPr/>
        </p:nvGrpSpPr>
        <p:grpSpPr bwMode="auto">
          <a:xfrm>
            <a:off x="523875" y="1803400"/>
            <a:ext cx="2608263" cy="1658938"/>
            <a:chOff x="2845" y="2591"/>
            <a:chExt cx="1087" cy="680"/>
          </a:xfrm>
        </p:grpSpPr>
        <p:grpSp>
          <p:nvGrpSpPr>
            <p:cNvPr id="9259" name="Group 26"/>
            <p:cNvGrpSpPr>
              <a:grpSpLocks/>
            </p:cNvGrpSpPr>
            <p:nvPr/>
          </p:nvGrpSpPr>
          <p:grpSpPr bwMode="auto">
            <a:xfrm>
              <a:off x="2845" y="2594"/>
              <a:ext cx="1087" cy="675"/>
              <a:chOff x="2845" y="2594"/>
              <a:chExt cx="1087" cy="675"/>
            </a:xfrm>
          </p:grpSpPr>
          <p:sp>
            <p:nvSpPr>
              <p:cNvPr id="9266" name="Line 13"/>
              <p:cNvSpPr>
                <a:spLocks noChangeShapeType="1"/>
              </p:cNvSpPr>
              <p:nvPr/>
            </p:nvSpPr>
            <p:spPr bwMode="auto">
              <a:xfrm flipH="1">
                <a:off x="3932" y="2594"/>
                <a:ext cx="0" cy="67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9267" name="Line 14"/>
              <p:cNvSpPr>
                <a:spLocks noChangeShapeType="1"/>
              </p:cNvSpPr>
              <p:nvPr/>
            </p:nvSpPr>
            <p:spPr bwMode="auto">
              <a:xfrm flipH="1">
                <a:off x="3776" y="2594"/>
                <a:ext cx="0" cy="67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9268" name="Line 15"/>
              <p:cNvSpPr>
                <a:spLocks noChangeShapeType="1"/>
              </p:cNvSpPr>
              <p:nvPr/>
            </p:nvSpPr>
            <p:spPr bwMode="auto">
              <a:xfrm flipH="1">
                <a:off x="3466" y="2594"/>
                <a:ext cx="0" cy="67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9269" name="Line 16"/>
              <p:cNvSpPr>
                <a:spLocks noChangeShapeType="1"/>
              </p:cNvSpPr>
              <p:nvPr/>
            </p:nvSpPr>
            <p:spPr bwMode="auto">
              <a:xfrm flipH="1">
                <a:off x="3310" y="2594"/>
                <a:ext cx="0" cy="67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9270" name="Line 17"/>
              <p:cNvSpPr>
                <a:spLocks noChangeShapeType="1"/>
              </p:cNvSpPr>
              <p:nvPr/>
            </p:nvSpPr>
            <p:spPr bwMode="auto">
              <a:xfrm flipH="1">
                <a:off x="3621" y="2594"/>
                <a:ext cx="0" cy="67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9271" name="Line 18"/>
              <p:cNvSpPr>
                <a:spLocks noChangeShapeType="1"/>
              </p:cNvSpPr>
              <p:nvPr/>
            </p:nvSpPr>
            <p:spPr bwMode="auto">
              <a:xfrm flipH="1">
                <a:off x="3155" y="2594"/>
                <a:ext cx="0" cy="67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9272" name="Line 19"/>
              <p:cNvSpPr>
                <a:spLocks noChangeShapeType="1"/>
              </p:cNvSpPr>
              <p:nvPr/>
            </p:nvSpPr>
            <p:spPr bwMode="auto">
              <a:xfrm flipH="1">
                <a:off x="3000" y="2594"/>
                <a:ext cx="0" cy="67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9273" name="Line 20"/>
              <p:cNvSpPr>
                <a:spLocks noChangeShapeType="1"/>
              </p:cNvSpPr>
              <p:nvPr/>
            </p:nvSpPr>
            <p:spPr bwMode="auto">
              <a:xfrm flipH="1">
                <a:off x="2845" y="2594"/>
                <a:ext cx="0" cy="67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  <p:grpSp>
          <p:nvGrpSpPr>
            <p:cNvPr id="9260" name="Group 27"/>
            <p:cNvGrpSpPr>
              <a:grpSpLocks/>
            </p:cNvGrpSpPr>
            <p:nvPr/>
          </p:nvGrpSpPr>
          <p:grpSpPr bwMode="auto">
            <a:xfrm>
              <a:off x="2846" y="2591"/>
              <a:ext cx="1075" cy="680"/>
              <a:chOff x="2912" y="2591"/>
              <a:chExt cx="1075" cy="680"/>
            </a:xfrm>
          </p:grpSpPr>
          <p:sp>
            <p:nvSpPr>
              <p:cNvPr id="9261" name="Line 21"/>
              <p:cNvSpPr>
                <a:spLocks noChangeShapeType="1"/>
              </p:cNvSpPr>
              <p:nvPr/>
            </p:nvSpPr>
            <p:spPr bwMode="auto">
              <a:xfrm>
                <a:off x="2912" y="2591"/>
                <a:ext cx="1075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9262" name="Line 22"/>
              <p:cNvSpPr>
                <a:spLocks noChangeShapeType="1"/>
              </p:cNvSpPr>
              <p:nvPr/>
            </p:nvSpPr>
            <p:spPr bwMode="auto">
              <a:xfrm>
                <a:off x="2912" y="2755"/>
                <a:ext cx="1075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9263" name="Line 23"/>
              <p:cNvSpPr>
                <a:spLocks noChangeShapeType="1"/>
              </p:cNvSpPr>
              <p:nvPr/>
            </p:nvSpPr>
            <p:spPr bwMode="auto">
              <a:xfrm>
                <a:off x="2912" y="2931"/>
                <a:ext cx="1075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9264" name="Line 24"/>
              <p:cNvSpPr>
                <a:spLocks noChangeShapeType="1"/>
              </p:cNvSpPr>
              <p:nvPr/>
            </p:nvSpPr>
            <p:spPr bwMode="auto">
              <a:xfrm>
                <a:off x="2912" y="3107"/>
                <a:ext cx="1075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9265" name="Line 25"/>
              <p:cNvSpPr>
                <a:spLocks noChangeShapeType="1"/>
              </p:cNvSpPr>
              <p:nvPr/>
            </p:nvSpPr>
            <p:spPr bwMode="auto">
              <a:xfrm>
                <a:off x="2912" y="3271"/>
                <a:ext cx="1075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</p:grpSp>
      <p:grpSp>
        <p:nvGrpSpPr>
          <p:cNvPr id="5" name="Group 63"/>
          <p:cNvGrpSpPr>
            <a:grpSpLocks/>
          </p:cNvGrpSpPr>
          <p:nvPr/>
        </p:nvGrpSpPr>
        <p:grpSpPr bwMode="auto">
          <a:xfrm>
            <a:off x="668338" y="1963738"/>
            <a:ext cx="2314575" cy="1350962"/>
            <a:chOff x="2936" y="2692"/>
            <a:chExt cx="1458" cy="851"/>
          </a:xfrm>
        </p:grpSpPr>
        <p:grpSp>
          <p:nvGrpSpPr>
            <p:cNvPr id="9227" name="Group 38"/>
            <p:cNvGrpSpPr>
              <a:grpSpLocks/>
            </p:cNvGrpSpPr>
            <p:nvPr/>
          </p:nvGrpSpPr>
          <p:grpSpPr bwMode="auto">
            <a:xfrm>
              <a:off x="2936" y="2692"/>
              <a:ext cx="1458" cy="57"/>
              <a:chOff x="2943" y="2692"/>
              <a:chExt cx="1458" cy="57"/>
            </a:xfrm>
          </p:grpSpPr>
          <p:sp>
            <p:nvSpPr>
              <p:cNvPr id="9252" name="Oval 31"/>
              <p:cNvSpPr>
                <a:spLocks noChangeArrowheads="1"/>
              </p:cNvSpPr>
              <p:nvPr/>
            </p:nvSpPr>
            <p:spPr bwMode="auto">
              <a:xfrm>
                <a:off x="2943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53" name="Oval 32"/>
              <p:cNvSpPr>
                <a:spLocks noChangeArrowheads="1"/>
              </p:cNvSpPr>
              <p:nvPr/>
            </p:nvSpPr>
            <p:spPr bwMode="auto">
              <a:xfrm>
                <a:off x="3176" y="2693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54" name="Oval 33"/>
              <p:cNvSpPr>
                <a:spLocks noChangeArrowheads="1"/>
              </p:cNvSpPr>
              <p:nvPr/>
            </p:nvSpPr>
            <p:spPr bwMode="auto">
              <a:xfrm>
                <a:off x="3410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55" name="Oval 34"/>
              <p:cNvSpPr>
                <a:spLocks noChangeArrowheads="1"/>
              </p:cNvSpPr>
              <p:nvPr/>
            </p:nvSpPr>
            <p:spPr bwMode="auto">
              <a:xfrm>
                <a:off x="3644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56" name="Oval 35"/>
              <p:cNvSpPr>
                <a:spLocks noChangeArrowheads="1"/>
              </p:cNvSpPr>
              <p:nvPr/>
            </p:nvSpPr>
            <p:spPr bwMode="auto">
              <a:xfrm>
                <a:off x="3877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57" name="Oval 36"/>
              <p:cNvSpPr>
                <a:spLocks noChangeArrowheads="1"/>
              </p:cNvSpPr>
              <p:nvPr/>
            </p:nvSpPr>
            <p:spPr bwMode="auto">
              <a:xfrm>
                <a:off x="4111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58" name="Oval 37"/>
              <p:cNvSpPr>
                <a:spLocks noChangeArrowheads="1"/>
              </p:cNvSpPr>
              <p:nvPr/>
            </p:nvSpPr>
            <p:spPr bwMode="auto">
              <a:xfrm>
                <a:off x="4345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grpSp>
          <p:nvGrpSpPr>
            <p:cNvPr id="9228" name="Group 39"/>
            <p:cNvGrpSpPr>
              <a:grpSpLocks/>
            </p:cNvGrpSpPr>
            <p:nvPr/>
          </p:nvGrpSpPr>
          <p:grpSpPr bwMode="auto">
            <a:xfrm>
              <a:off x="2936" y="2956"/>
              <a:ext cx="1458" cy="57"/>
              <a:chOff x="2943" y="2692"/>
              <a:chExt cx="1458" cy="57"/>
            </a:xfrm>
          </p:grpSpPr>
          <p:sp>
            <p:nvSpPr>
              <p:cNvPr id="9245" name="Oval 40"/>
              <p:cNvSpPr>
                <a:spLocks noChangeArrowheads="1"/>
              </p:cNvSpPr>
              <p:nvPr/>
            </p:nvSpPr>
            <p:spPr bwMode="auto">
              <a:xfrm>
                <a:off x="2943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46" name="Oval 41"/>
              <p:cNvSpPr>
                <a:spLocks noChangeArrowheads="1"/>
              </p:cNvSpPr>
              <p:nvPr/>
            </p:nvSpPr>
            <p:spPr bwMode="auto">
              <a:xfrm>
                <a:off x="3176" y="2693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47" name="Oval 42"/>
              <p:cNvSpPr>
                <a:spLocks noChangeArrowheads="1"/>
              </p:cNvSpPr>
              <p:nvPr/>
            </p:nvSpPr>
            <p:spPr bwMode="auto">
              <a:xfrm>
                <a:off x="3410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48" name="Oval 43"/>
              <p:cNvSpPr>
                <a:spLocks noChangeArrowheads="1"/>
              </p:cNvSpPr>
              <p:nvPr/>
            </p:nvSpPr>
            <p:spPr bwMode="auto">
              <a:xfrm>
                <a:off x="3644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49" name="Oval 44"/>
              <p:cNvSpPr>
                <a:spLocks noChangeArrowheads="1"/>
              </p:cNvSpPr>
              <p:nvPr/>
            </p:nvSpPr>
            <p:spPr bwMode="auto">
              <a:xfrm>
                <a:off x="3877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50" name="Oval 45"/>
              <p:cNvSpPr>
                <a:spLocks noChangeArrowheads="1"/>
              </p:cNvSpPr>
              <p:nvPr/>
            </p:nvSpPr>
            <p:spPr bwMode="auto">
              <a:xfrm>
                <a:off x="4111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51" name="Oval 46"/>
              <p:cNvSpPr>
                <a:spLocks noChangeArrowheads="1"/>
              </p:cNvSpPr>
              <p:nvPr/>
            </p:nvSpPr>
            <p:spPr bwMode="auto">
              <a:xfrm>
                <a:off x="4345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grpSp>
          <p:nvGrpSpPr>
            <p:cNvPr id="9229" name="Group 47"/>
            <p:cNvGrpSpPr>
              <a:grpSpLocks/>
            </p:cNvGrpSpPr>
            <p:nvPr/>
          </p:nvGrpSpPr>
          <p:grpSpPr bwMode="auto">
            <a:xfrm>
              <a:off x="2936" y="3221"/>
              <a:ext cx="1458" cy="57"/>
              <a:chOff x="2943" y="2692"/>
              <a:chExt cx="1458" cy="57"/>
            </a:xfrm>
          </p:grpSpPr>
          <p:sp>
            <p:nvSpPr>
              <p:cNvPr id="9238" name="Oval 48"/>
              <p:cNvSpPr>
                <a:spLocks noChangeArrowheads="1"/>
              </p:cNvSpPr>
              <p:nvPr/>
            </p:nvSpPr>
            <p:spPr bwMode="auto">
              <a:xfrm>
                <a:off x="2943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39" name="Oval 49"/>
              <p:cNvSpPr>
                <a:spLocks noChangeArrowheads="1"/>
              </p:cNvSpPr>
              <p:nvPr/>
            </p:nvSpPr>
            <p:spPr bwMode="auto">
              <a:xfrm>
                <a:off x="3176" y="2693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40" name="Oval 50"/>
              <p:cNvSpPr>
                <a:spLocks noChangeArrowheads="1"/>
              </p:cNvSpPr>
              <p:nvPr/>
            </p:nvSpPr>
            <p:spPr bwMode="auto">
              <a:xfrm>
                <a:off x="3410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41" name="Oval 51"/>
              <p:cNvSpPr>
                <a:spLocks noChangeArrowheads="1"/>
              </p:cNvSpPr>
              <p:nvPr/>
            </p:nvSpPr>
            <p:spPr bwMode="auto">
              <a:xfrm>
                <a:off x="3644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42" name="Oval 52"/>
              <p:cNvSpPr>
                <a:spLocks noChangeArrowheads="1"/>
              </p:cNvSpPr>
              <p:nvPr/>
            </p:nvSpPr>
            <p:spPr bwMode="auto">
              <a:xfrm>
                <a:off x="3877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43" name="Oval 53"/>
              <p:cNvSpPr>
                <a:spLocks noChangeArrowheads="1"/>
              </p:cNvSpPr>
              <p:nvPr/>
            </p:nvSpPr>
            <p:spPr bwMode="auto">
              <a:xfrm>
                <a:off x="4111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44" name="Oval 54"/>
              <p:cNvSpPr>
                <a:spLocks noChangeArrowheads="1"/>
              </p:cNvSpPr>
              <p:nvPr/>
            </p:nvSpPr>
            <p:spPr bwMode="auto">
              <a:xfrm>
                <a:off x="4345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grpSp>
          <p:nvGrpSpPr>
            <p:cNvPr id="9230" name="Group 55"/>
            <p:cNvGrpSpPr>
              <a:grpSpLocks/>
            </p:cNvGrpSpPr>
            <p:nvPr/>
          </p:nvGrpSpPr>
          <p:grpSpPr bwMode="auto">
            <a:xfrm>
              <a:off x="2936" y="3486"/>
              <a:ext cx="1458" cy="57"/>
              <a:chOff x="2943" y="2692"/>
              <a:chExt cx="1458" cy="57"/>
            </a:xfrm>
          </p:grpSpPr>
          <p:sp>
            <p:nvSpPr>
              <p:cNvPr id="9231" name="Oval 56"/>
              <p:cNvSpPr>
                <a:spLocks noChangeArrowheads="1"/>
              </p:cNvSpPr>
              <p:nvPr/>
            </p:nvSpPr>
            <p:spPr bwMode="auto">
              <a:xfrm>
                <a:off x="2943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32" name="Oval 57"/>
              <p:cNvSpPr>
                <a:spLocks noChangeArrowheads="1"/>
              </p:cNvSpPr>
              <p:nvPr/>
            </p:nvSpPr>
            <p:spPr bwMode="auto">
              <a:xfrm>
                <a:off x="3176" y="2693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33" name="Oval 58"/>
              <p:cNvSpPr>
                <a:spLocks noChangeArrowheads="1"/>
              </p:cNvSpPr>
              <p:nvPr/>
            </p:nvSpPr>
            <p:spPr bwMode="auto">
              <a:xfrm>
                <a:off x="3410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34" name="Oval 59"/>
              <p:cNvSpPr>
                <a:spLocks noChangeArrowheads="1"/>
              </p:cNvSpPr>
              <p:nvPr/>
            </p:nvSpPr>
            <p:spPr bwMode="auto">
              <a:xfrm>
                <a:off x="3644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35" name="Oval 60"/>
              <p:cNvSpPr>
                <a:spLocks noChangeArrowheads="1"/>
              </p:cNvSpPr>
              <p:nvPr/>
            </p:nvSpPr>
            <p:spPr bwMode="auto">
              <a:xfrm>
                <a:off x="3877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36" name="Oval 61"/>
              <p:cNvSpPr>
                <a:spLocks noChangeArrowheads="1"/>
              </p:cNvSpPr>
              <p:nvPr/>
            </p:nvSpPr>
            <p:spPr bwMode="auto">
              <a:xfrm>
                <a:off x="4111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237" name="Oval 62"/>
              <p:cNvSpPr>
                <a:spLocks noChangeArrowheads="1"/>
              </p:cNvSpPr>
              <p:nvPr/>
            </p:nvSpPr>
            <p:spPr bwMode="auto">
              <a:xfrm>
                <a:off x="4345" y="2692"/>
                <a:ext cx="56" cy="5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214080" name="Rectangle 64"/>
          <p:cNvSpPr>
            <a:spLocks noChangeArrowheads="1"/>
          </p:cNvSpPr>
          <p:nvPr/>
        </p:nvSpPr>
        <p:spPr bwMode="auto">
          <a:xfrm>
            <a:off x="1779588" y="5241925"/>
            <a:ext cx="7926387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1"/>
                </a:solidFill>
                <a:latin typeface="Arial" charset="0"/>
              </a:rPr>
              <a:t>2. Bei globalen Beleuchtungsmodellen müssen die Strahlen</a:t>
            </a:r>
            <a:br>
              <a:rPr lang="de-DE" sz="2000">
                <a:solidFill>
                  <a:schemeClr val="bg1"/>
                </a:solidFill>
                <a:latin typeface="Arial" charset="0"/>
              </a:rPr>
            </a:br>
            <a:r>
              <a:rPr lang="de-DE" sz="2000">
                <a:solidFill>
                  <a:schemeClr val="bg1"/>
                </a:solidFill>
                <a:latin typeface="Arial" charset="0"/>
              </a:rPr>
              <a:t>     weiterverfolgt werden (Ray Tracing).</a:t>
            </a:r>
          </a:p>
        </p:txBody>
      </p:sp>
      <p:sp>
        <p:nvSpPr>
          <p:cNvPr id="214085" name="Rectangle 69"/>
          <p:cNvSpPr>
            <a:spLocks noChangeArrowheads="1"/>
          </p:cNvSpPr>
          <p:nvPr/>
        </p:nvSpPr>
        <p:spPr bwMode="auto">
          <a:xfrm>
            <a:off x="868363" y="3983038"/>
            <a:ext cx="9212262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Zwei Probleme: </a:t>
            </a:r>
            <a:endParaRPr lang="de-DE" sz="2000">
              <a:solidFill>
                <a:srgbClr val="FF0000"/>
              </a:solidFill>
              <a:latin typeface="Arial" charset="0"/>
            </a:endParaRP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chemeClr val="bg2"/>
                </a:solidFill>
                <a:latin typeface="Arial" charset="0"/>
              </a:rPr>
              <a:t>	</a:t>
            </a:r>
          </a:p>
        </p:txBody>
      </p:sp>
      <p:sp>
        <p:nvSpPr>
          <p:cNvPr id="214086" name="Rectangle 70"/>
          <p:cNvSpPr>
            <a:spLocks noChangeArrowheads="1"/>
          </p:cNvSpPr>
          <p:nvPr/>
        </p:nvSpPr>
        <p:spPr bwMode="auto">
          <a:xfrm>
            <a:off x="1779588" y="4445000"/>
            <a:ext cx="7758112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2000">
                <a:solidFill>
                  <a:srgbClr val="FF0000"/>
                </a:solidFill>
                <a:latin typeface="Arial" charset="0"/>
              </a:rPr>
              <a:t>1.  Wenn viele Objekte ( z.B. Urwald, Haare... ) vorhanden sind,</a:t>
            </a:r>
            <a:br>
              <a:rPr lang="de-DE" sz="2000">
                <a:solidFill>
                  <a:srgbClr val="FF0000"/>
                </a:solidFill>
                <a:latin typeface="Arial" charset="0"/>
              </a:rPr>
            </a:br>
            <a:r>
              <a:rPr lang="de-DE" sz="2000">
                <a:solidFill>
                  <a:srgbClr val="FF0000"/>
                </a:solidFill>
                <a:latin typeface="Arial" charset="0"/>
              </a:rPr>
              <a:t>     kann die Verdeckungsrechnung sehr aufwändig sein! </a:t>
            </a:r>
            <a:r>
              <a:rPr lang="de-DE" sz="2000">
                <a:solidFill>
                  <a:schemeClr val="bg2"/>
                </a:solidFill>
                <a:latin typeface="Arial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19" grpId="0" build="p" autoUpdateAnimBg="0" advAuto="0"/>
      <p:bldP spid="214080" grpId="0" build="p" autoUpdateAnimBg="0"/>
      <p:bldP spid="214085" grpId="0" build="p" autoUpdateAnimBg="0"/>
      <p:bldP spid="214086" grpId="0" build="p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„Ray Casting“</a:t>
            </a:r>
          </a:p>
        </p:txBody>
      </p:sp>
      <p:sp>
        <p:nvSpPr>
          <p:cNvPr id="215045" name="Rectangle 5"/>
          <p:cNvSpPr>
            <a:spLocks noChangeArrowheads="1"/>
          </p:cNvSpPr>
          <p:nvPr/>
        </p:nvSpPr>
        <p:spPr bwMode="auto">
          <a:xfrm>
            <a:off x="2038350" y="1298575"/>
            <a:ext cx="7900988" cy="5383213"/>
          </a:xfrm>
          <a:prstGeom prst="rect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Image RayCast ( Camera camera, Scene scene, int wdth, int height)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  {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 	Image image = New Image(width , heigth)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for (int i  = 0; i &lt; width; i++) {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	for (int j  = 0; j &lt; heigth; j++) {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		Ray ray = ConstructRayThroughPixel(camera, i,j );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		Intersection hit = </a:t>
            </a:r>
            <a:r>
              <a:rPr lang="de-DE" sz="1800" b="1">
                <a:solidFill>
                  <a:schemeClr val="bg1"/>
                </a:solidFill>
              </a:rPr>
              <a:t>FindIntersection</a:t>
            </a:r>
            <a:r>
              <a:rPr lang="de-DE" sz="1800">
                <a:solidFill>
                  <a:schemeClr val="bg2"/>
                </a:solidFill>
              </a:rPr>
              <a:t>(ray,scene);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		image[i][j] = GetColor(hit);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	  }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 }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	return image;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1800">
                <a:solidFill>
                  <a:schemeClr val="bg2"/>
                </a:solidFill>
              </a:rPr>
              <a:t>}</a:t>
            </a:r>
          </a:p>
        </p:txBody>
      </p:sp>
      <p:sp>
        <p:nvSpPr>
          <p:cNvPr id="10244" name="Rectangle 56"/>
          <p:cNvSpPr>
            <a:spLocks noChangeArrowheads="1"/>
          </p:cNvSpPr>
          <p:nvPr/>
        </p:nvSpPr>
        <p:spPr bwMode="auto">
          <a:xfrm>
            <a:off x="269875" y="803275"/>
            <a:ext cx="9212263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de-DE" sz="2400">
                <a:solidFill>
                  <a:schemeClr val="bg2"/>
                </a:solidFill>
                <a:latin typeface="Arial" charset="0"/>
              </a:rPr>
              <a:t>  Einfache Implementierung: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4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5" grpId="0" build="p" animBg="1" autoUpdateAnimBg="0"/>
    </p:bldLst>
  </p:timing>
</p:sld>
</file>

<file path=ppt/theme/theme1.xml><?xml version="1.0" encoding="utf-8"?>
<a:theme xmlns:a="http://schemas.openxmlformats.org/drawingml/2006/main" name="s99_sans">
  <a:themeElements>
    <a:clrScheme name="">
      <a:dk1>
        <a:srgbClr val="000000"/>
      </a:dk1>
      <a:lt1>
        <a:srgbClr val="FFFFFF"/>
      </a:lt1>
      <a:dk2>
        <a:srgbClr val="063DE8"/>
      </a:dk2>
      <a:lt2>
        <a:srgbClr val="FAFD00"/>
      </a:lt2>
      <a:accent1>
        <a:srgbClr val="00B7A5"/>
      </a:accent1>
      <a:accent2>
        <a:srgbClr val="D93192"/>
      </a:accent2>
      <a:accent3>
        <a:srgbClr val="AAAFF2"/>
      </a:accent3>
      <a:accent4>
        <a:srgbClr val="DADADA"/>
      </a:accent4>
      <a:accent5>
        <a:srgbClr val="AAD8CF"/>
      </a:accent5>
      <a:accent6>
        <a:srgbClr val="C42B84"/>
      </a:accent6>
      <a:hlink>
        <a:srgbClr val="FE9B03"/>
      </a:hlink>
      <a:folHlink>
        <a:srgbClr val="114FFB"/>
      </a:folHlink>
    </a:clrScheme>
    <a:fontScheme name="s99_sans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99_san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99_san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99_san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99_san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99_san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99_san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99_san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C:\WINDOWS\TEMP\s99_sans.pot</Template>
  <TotalTime>0</TotalTime>
  <Pages>1</Pages>
  <Words>1768</Words>
  <Application>Microsoft Office PowerPoint</Application>
  <PresentationFormat>35mm Slides</PresentationFormat>
  <Paragraphs>636</Paragraphs>
  <Slides>41</Slides>
  <Notes>1</Notes>
  <HiddenSlides>0</HiddenSlides>
  <MMClips>1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Arial</vt:lpstr>
      <vt:lpstr>Book Antiqua</vt:lpstr>
      <vt:lpstr>Century Gothic</vt:lpstr>
      <vt:lpstr>MT Symbol</vt:lpstr>
      <vt:lpstr>Symbol</vt:lpstr>
      <vt:lpstr>Times New Roman</vt:lpstr>
      <vt:lpstr>Wingdings</vt:lpstr>
      <vt:lpstr>s99_sans</vt:lpstr>
      <vt:lpstr>Formel</vt:lpstr>
      <vt:lpstr>Verdeckungsrechnung 2</vt:lpstr>
      <vt:lpstr>Objektbezogen versus Bildbezogen</vt:lpstr>
      <vt:lpstr>Letzte Vorlesung</vt:lpstr>
      <vt:lpstr>Was heißt schon effizient?</vt:lpstr>
      <vt:lpstr>Was heißt schon effizient?</vt:lpstr>
      <vt:lpstr>Ein idealer Algorithmus müßte  ...?</vt:lpstr>
      <vt:lpstr>Eine Motivation:  Rendern durch „Ray Casting“</vt:lpstr>
      <vt:lpstr>„Ray Casting“</vt:lpstr>
      <vt:lpstr>„Ray Casting“</vt:lpstr>
      <vt:lpstr>Strahl - Szene  -  Schnittpunkt</vt:lpstr>
      <vt:lpstr>Strahl - Szene  -  Schnittpunkt</vt:lpstr>
      <vt:lpstr>Schnitt von Strahl mit Kugel</vt:lpstr>
      <vt:lpstr>Schnitt von Strahl mit Kugel</vt:lpstr>
      <vt:lpstr>Schnitt von Strahl mit Kugel</vt:lpstr>
      <vt:lpstr>Schnitt von Strahl mit Kugel</vt:lpstr>
      <vt:lpstr>Schnitt von Strahl mit Dreieck</vt:lpstr>
      <vt:lpstr>Schnitt von Strahl mit Ebene</vt:lpstr>
      <vt:lpstr>Schnitt von Strahl mit Dreieck I</vt:lpstr>
      <vt:lpstr>Schnitt von Strahl mit Dreieck II</vt:lpstr>
      <vt:lpstr>Begrenzungsvolumen</vt:lpstr>
      <vt:lpstr>Hierarchie von Begrenzungsvolumina </vt:lpstr>
      <vt:lpstr>Hierarchie von Begrenzungsvolumina </vt:lpstr>
      <vt:lpstr>Hierarchie von Begrenzungsvolumina </vt:lpstr>
      <vt:lpstr>Gleichförmiges Raster</vt:lpstr>
      <vt:lpstr>Gleichförmiges Raster</vt:lpstr>
      <vt:lpstr>Strahl - Szene  -  Schnittpunkt</vt:lpstr>
      <vt:lpstr>„Binary Space Partition (BSP) Tree“</vt:lpstr>
      <vt:lpstr>„Binary Space Partition (BSP) Tree“</vt:lpstr>
      <vt:lpstr>Rendern von BSP-Trees</vt:lpstr>
      <vt:lpstr>Repräsentation der Raumüberdeckung </vt:lpstr>
      <vt:lpstr>Raumzerlegungen (Octrees)</vt:lpstr>
      <vt:lpstr>Quadtrees</vt:lpstr>
      <vt:lpstr>Quadtrees: Datenstruktur</vt:lpstr>
      <vt:lpstr> Arbeiten mit Quadtrees (Octrees)</vt:lpstr>
      <vt:lpstr>Nachbarschaften in Quadtrees (Octrees)</vt:lpstr>
      <vt:lpstr>Nachbarschaften in Quadtrees (Octrees)</vt:lpstr>
      <vt:lpstr>Octrees und polygonale Daten</vt:lpstr>
      <vt:lpstr>Octrees zur Verdeckungsrechnung </vt:lpstr>
      <vt:lpstr>Polygone in Octrees rendern</vt:lpstr>
      <vt:lpstr>Polygone in Octrees rendern.</vt:lpstr>
      <vt:lpstr>Polygone in Octrees rendern. (3)</vt:lpstr>
    </vt:vector>
  </TitlesOfParts>
  <Company>Max-Planck-Institute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S99 Arial, Bld, YW8, 37 points, 105% line spacing</dc:title>
  <dc:creator>AG Buelthoff</dc:creator>
  <cp:lastModifiedBy>Thomas Vetter</cp:lastModifiedBy>
  <cp:revision>135</cp:revision>
  <cp:lastPrinted>1999-10-20T20:10:30Z</cp:lastPrinted>
  <dcterms:created xsi:type="dcterms:W3CDTF">1999-07-06T12:52:41Z</dcterms:created>
  <dcterms:modified xsi:type="dcterms:W3CDTF">2018-05-18T08:43:17Z</dcterms:modified>
</cp:coreProperties>
</file>